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18.xml.rels" ContentType="application/vnd.openxmlformats-package.relationships+xml"/>
  <Override PartName="/ppt/notesSlides/_rels/notesSlide17.xml.rels" ContentType="application/vnd.openxmlformats-package.relationships+xml"/>
  <Override PartName="/ppt/notesSlides/_rels/notesSlide6.xml.rels" ContentType="application/vnd.openxmlformats-package.relationships+xml"/>
  <Override PartName="/ppt/notesSlides/_rels/notesSlide3.xml.rels" ContentType="application/vnd.openxmlformats-package.relationships+xml"/>
  <Override PartName="/ppt/notesSlides/_rels/notesSlide12.xml.rels" ContentType="application/vnd.openxmlformats-package.relationships+xml"/>
  <Override PartName="/ppt/notesSlides/_rels/notesSlide27.xml.rels" ContentType="application/vnd.openxmlformats-package.relationships+xml"/>
  <Override PartName="/ppt/notesSlides/_rels/notesSlide13.xml.rels" ContentType="application/vnd.openxmlformats-package.relationships+xml"/>
  <Override PartName="/ppt/notesSlides/_rels/notesSlide20.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notesSlide27.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3.xml" ContentType="application/vnd.openxmlformats-officedocument.presentationml.notesSlide+xml"/>
  <Override PartName="/ppt/notesSlides/notesSlide15.xml" ContentType="application/vnd.openxmlformats-officedocument.presentationml.notesSlide+xml"/>
  <Override PartName="/ppt/media/image19.jpeg" ContentType="image/jpeg"/>
  <Override PartName="/ppt/media/image14.jpeg" ContentType="image/jpeg"/>
  <Override PartName="/ppt/media/image5.png" ContentType="image/png"/>
  <Override PartName="/ppt/media/image3.png" ContentType="image/png"/>
  <Override PartName="/ppt/media/image6.png" ContentType="image/png"/>
  <Override PartName="/ppt/media/image8.png" ContentType="image/png"/>
  <Override PartName="/ppt/media/image2.png" ContentType="image/png"/>
  <Override PartName="/ppt/media/image7.png" ContentType="image/png"/>
  <Override PartName="/ppt/media/image9.wmf" ContentType="image/x-wmf"/>
  <Override PartName="/ppt/media/image10.wmf" ContentType="image/x-wmf"/>
  <Override PartName="/ppt/media/image18.png" ContentType="image/png"/>
  <Override PartName="/ppt/media/image17.png" ContentType="image/png"/>
  <Override PartName="/ppt/media/image4.jpeg" ContentType="image/jpeg"/>
  <Override PartName="/ppt/media/image1.jpeg" ContentType="image/jpeg"/>
  <Override PartName="/ppt/media/image16.png" ContentType="image/png"/>
  <Override PartName="/ppt/media/image11.png" ContentType="image/png"/>
  <Override PartName="/ppt/media/image12.png" ContentType="image/png"/>
  <Override PartName="/ppt/media/image13.png" ContentType="image/png"/>
  <Override PartName="/ppt/media/image15.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9.xml.rels" ContentType="application/vnd.openxmlformats-package.relationships+xml"/>
  <Override PartName="/ppt/slides/_rels/slide28.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sldImg"/>
          </p:nvPr>
        </p:nvSpPr>
        <p:spPr>
          <a:xfrm>
            <a:off x="216000" y="812520"/>
            <a:ext cx="7127280" cy="40089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85"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86"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87"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88"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89" name="PlaceHolder 6"/>
          <p:cNvSpPr>
            <a:spLocks noGrp="1"/>
          </p:cNvSpPr>
          <p:nvPr>
            <p:ph type="sldNum"/>
          </p:nvPr>
        </p:nvSpPr>
        <p:spPr>
          <a:xfrm>
            <a:off x="4278960" y="10157400"/>
            <a:ext cx="3280680" cy="534240"/>
          </a:xfrm>
          <a:prstGeom prst="rect">
            <a:avLst/>
          </a:prstGeom>
        </p:spPr>
        <p:txBody>
          <a:bodyPr lIns="0" rIns="0" tIns="0" bIns="0" anchor="b"/>
          <a:p>
            <a:pPr algn="r"/>
            <a:fld id="{832CC2B0-83FA-4285-97D3-31C63F0A8A02}"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sldImg"/>
          </p:nvPr>
        </p:nvSpPr>
        <p:spPr>
          <a:xfrm>
            <a:off x="685800" y="1143000"/>
            <a:ext cx="5483880" cy="3083760"/>
          </a:xfrm>
          <a:prstGeom prst="rect">
            <a:avLst/>
          </a:prstGeom>
        </p:spPr>
      </p:sp>
      <p:sp>
        <p:nvSpPr>
          <p:cNvPr id="246" name="PlaceHolder 2"/>
          <p:cNvSpPr>
            <a:spLocks noGrp="1"/>
          </p:cNvSpPr>
          <p:nvPr>
            <p:ph type="body"/>
          </p:nvPr>
        </p:nvSpPr>
        <p:spPr>
          <a:xfrm>
            <a:off x="685800" y="4400640"/>
            <a:ext cx="5483880" cy="3597840"/>
          </a:xfrm>
          <a:prstGeom prst="rect">
            <a:avLst/>
          </a:prstGeom>
        </p:spPr>
        <p:txBody>
          <a:bodyPr lIns="0" rIns="0" tIns="0" bIns="0"/>
          <a:p>
            <a:pPr marL="216000" indent="-214200">
              <a:lnSpc>
                <a:spcPct val="100000"/>
              </a:lnSpc>
            </a:pPr>
            <a:endParaRPr b="0" lang="en-US" sz="2000" spc="-1" strike="noStrike">
              <a:latin typeface="Arial"/>
            </a:endParaRPr>
          </a:p>
          <a:p>
            <a:pPr marL="216000" indent="-214200">
              <a:lnSpc>
                <a:spcPct val="100000"/>
              </a:lnSpc>
            </a:pPr>
            <a:endParaRPr b="0" lang="en-US" sz="2000" spc="-1" strike="noStrike">
              <a:latin typeface="Arial"/>
            </a:endParaRPr>
          </a:p>
        </p:txBody>
      </p:sp>
      <p:sp>
        <p:nvSpPr>
          <p:cNvPr id="247" name="CustomShape 3"/>
          <p:cNvSpPr/>
          <p:nvPr/>
        </p:nvSpPr>
        <p:spPr>
          <a:xfrm>
            <a:off x="3884760" y="8685360"/>
            <a:ext cx="2969280" cy="456120"/>
          </a:xfrm>
          <a:prstGeom prst="rect">
            <a:avLst/>
          </a:prstGeom>
          <a:noFill/>
          <a:ln>
            <a:noFill/>
          </a:ln>
        </p:spPr>
        <p:style>
          <a:lnRef idx="0"/>
          <a:fillRef idx="0"/>
          <a:effectRef idx="0"/>
          <a:fontRef idx="minor"/>
        </p:style>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sldImg"/>
          </p:nvPr>
        </p:nvSpPr>
        <p:spPr>
          <a:xfrm>
            <a:off x="685800" y="1143000"/>
            <a:ext cx="5483880" cy="3083760"/>
          </a:xfrm>
          <a:prstGeom prst="rect">
            <a:avLst/>
          </a:prstGeom>
        </p:spPr>
      </p:sp>
      <p:sp>
        <p:nvSpPr>
          <p:cNvPr id="249" name="PlaceHolder 2"/>
          <p:cNvSpPr>
            <a:spLocks noGrp="1"/>
          </p:cNvSpPr>
          <p:nvPr>
            <p:ph type="body"/>
          </p:nvPr>
        </p:nvSpPr>
        <p:spPr>
          <a:xfrm>
            <a:off x="685800" y="4400640"/>
            <a:ext cx="5483880" cy="3597840"/>
          </a:xfrm>
          <a:prstGeom prst="rect">
            <a:avLst/>
          </a:prstGeom>
        </p:spPr>
        <p:txBody>
          <a:bodyPr lIns="0" rIns="0" tIns="0" bIns="0"/>
          <a:p>
            <a:pPr marL="216000" indent="-214200">
              <a:lnSpc>
                <a:spcPct val="100000"/>
              </a:lnSpc>
            </a:pPr>
            <a:endParaRPr b="0" lang="en-US" sz="2000" spc="-1" strike="noStrike">
              <a:latin typeface="Arial"/>
            </a:endParaRPr>
          </a:p>
          <a:p>
            <a:pPr marL="216000" indent="-214200">
              <a:lnSpc>
                <a:spcPct val="100000"/>
              </a:lnSpc>
            </a:pPr>
            <a:endParaRPr b="0" lang="en-US" sz="2000" spc="-1" strike="noStrike">
              <a:latin typeface="Arial"/>
            </a:endParaRPr>
          </a:p>
        </p:txBody>
      </p:sp>
      <p:sp>
        <p:nvSpPr>
          <p:cNvPr id="250" name="CustomShape 3"/>
          <p:cNvSpPr/>
          <p:nvPr/>
        </p:nvSpPr>
        <p:spPr>
          <a:xfrm>
            <a:off x="3884760" y="8685360"/>
            <a:ext cx="2969280" cy="456120"/>
          </a:xfrm>
          <a:prstGeom prst="rect">
            <a:avLst/>
          </a:prstGeom>
          <a:noFill/>
          <a:ln>
            <a:noFill/>
          </a:ln>
        </p:spPr>
        <p:style>
          <a:lnRef idx="0"/>
          <a:fillRef idx="0"/>
          <a:effectRef idx="0"/>
          <a:fontRef idx="minor"/>
        </p:style>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sldImg"/>
          </p:nvPr>
        </p:nvSpPr>
        <p:spPr>
          <a:xfrm>
            <a:off x="685800" y="1143000"/>
            <a:ext cx="5483880" cy="3083760"/>
          </a:xfrm>
          <a:prstGeom prst="rect">
            <a:avLst/>
          </a:prstGeom>
        </p:spPr>
      </p:sp>
      <p:sp>
        <p:nvSpPr>
          <p:cNvPr id="252" name="PlaceHolder 2"/>
          <p:cNvSpPr>
            <a:spLocks noGrp="1"/>
          </p:cNvSpPr>
          <p:nvPr>
            <p:ph type="body"/>
          </p:nvPr>
        </p:nvSpPr>
        <p:spPr>
          <a:xfrm>
            <a:off x="685800" y="4400640"/>
            <a:ext cx="5483880" cy="3597840"/>
          </a:xfrm>
          <a:prstGeom prst="rect">
            <a:avLst/>
          </a:prstGeom>
        </p:spPr>
        <p:txBody>
          <a:bodyPr lIns="0" rIns="0" tIns="0" bIns="0"/>
          <a:p>
            <a:endParaRPr b="0" lang="en-US" sz="2000" spc="-1" strike="noStrike">
              <a:latin typeface="Arial"/>
            </a:endParaRPr>
          </a:p>
        </p:txBody>
      </p:sp>
      <p:sp>
        <p:nvSpPr>
          <p:cNvPr id="253" name="CustomShape 3"/>
          <p:cNvSpPr/>
          <p:nvPr/>
        </p:nvSpPr>
        <p:spPr>
          <a:xfrm>
            <a:off x="3884760" y="8685360"/>
            <a:ext cx="2969280" cy="456120"/>
          </a:xfrm>
          <a:prstGeom prst="rect">
            <a:avLst/>
          </a:prstGeom>
          <a:noFill/>
          <a:ln>
            <a:noFill/>
          </a:ln>
        </p:spPr>
        <p:style>
          <a:lnRef idx="0"/>
          <a:fillRef idx="0"/>
          <a:effectRef idx="0"/>
          <a:fontRef idx="minor"/>
        </p:style>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sldImg"/>
          </p:nvPr>
        </p:nvSpPr>
        <p:spPr>
          <a:xfrm>
            <a:off x="685800" y="1143000"/>
            <a:ext cx="5483880" cy="3083760"/>
          </a:xfrm>
          <a:prstGeom prst="rect">
            <a:avLst/>
          </a:prstGeom>
        </p:spPr>
      </p:sp>
      <p:sp>
        <p:nvSpPr>
          <p:cNvPr id="255" name="PlaceHolder 2"/>
          <p:cNvSpPr>
            <a:spLocks noGrp="1"/>
          </p:cNvSpPr>
          <p:nvPr>
            <p:ph type="body"/>
          </p:nvPr>
        </p:nvSpPr>
        <p:spPr>
          <a:xfrm>
            <a:off x="685800" y="4400640"/>
            <a:ext cx="5483880" cy="3597840"/>
          </a:xfrm>
          <a:prstGeom prst="rect">
            <a:avLst/>
          </a:prstGeom>
        </p:spPr>
        <p:txBody>
          <a:bodyPr lIns="0" rIns="0" tIns="0" bIns="0"/>
          <a:p>
            <a:pPr marL="216000" indent="-213840">
              <a:lnSpc>
                <a:spcPct val="100000"/>
              </a:lnSpc>
            </a:pPr>
            <a:r>
              <a:rPr b="0" lang="en-US" sz="1200" spc="-1" strike="noStrike">
                <a:solidFill>
                  <a:srgbClr val="000000"/>
                </a:solidFill>
                <a:latin typeface="+mn-lt"/>
                <a:ea typeface="+mn-ea"/>
              </a:rPr>
              <a:t>Themodelisbasedonacell-basedformalism where fibroblasts, myofibroblasts andtheimmunereactionaretakenintoaccount.Themodelisusedto simulate contractionofawoundusingpointforcesonthecellboundar nthisprocess,thecellsadheretotheextracellular matrix (orECM).TheECMisco</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mprisedmostlyofcollagen fibrils yanditalsodeterminesthe orientation ofcollagenafterrestorationofthedamage.</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These aspects included cellspeed, flux, polarisation, density, initial matrix orientation and the influence of cells on the matrix. </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Cleaning function of leukocytes not incorporated.</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tPA (fibrin decay), PDGF (leukocytes atraction), TGFB (attraction fibroblasts)</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Therefore,we assume that the cell migration speed decreases as they move deeper away into the wound area.The reason for this is that the cells less easily find rigid spots to adhere to in the loosely connected regions.</a:t>
            </a:r>
            <a:endParaRPr b="0" lang="en-US" sz="1200" spc="-1" strike="noStrike">
              <a:latin typeface="Arial"/>
            </a:endParaRPr>
          </a:p>
        </p:txBody>
      </p:sp>
      <p:sp>
        <p:nvSpPr>
          <p:cNvPr id="256" name="CustomShape 3"/>
          <p:cNvSpPr/>
          <p:nvPr/>
        </p:nvSpPr>
        <p:spPr>
          <a:xfrm>
            <a:off x="3884760" y="8685360"/>
            <a:ext cx="2969280" cy="456120"/>
          </a:xfrm>
          <a:prstGeom prst="rect">
            <a:avLst/>
          </a:prstGeom>
          <a:noFill/>
          <a:ln>
            <a:noFill/>
          </a:ln>
        </p:spPr>
        <p:style>
          <a:lnRef idx="0"/>
          <a:fillRef idx="0"/>
          <a:effectRef idx="0"/>
          <a:fontRef idx="minor"/>
        </p:style>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sldImg"/>
          </p:nvPr>
        </p:nvSpPr>
        <p:spPr>
          <a:xfrm>
            <a:off x="685800" y="1143000"/>
            <a:ext cx="5483880" cy="3083760"/>
          </a:xfrm>
          <a:prstGeom prst="rect">
            <a:avLst/>
          </a:prstGeom>
        </p:spPr>
      </p:sp>
      <p:sp>
        <p:nvSpPr>
          <p:cNvPr id="258" name="PlaceHolder 2"/>
          <p:cNvSpPr>
            <a:spLocks noGrp="1"/>
          </p:cNvSpPr>
          <p:nvPr>
            <p:ph type="body"/>
          </p:nvPr>
        </p:nvSpPr>
        <p:spPr>
          <a:xfrm>
            <a:off x="685800" y="4400640"/>
            <a:ext cx="5483880" cy="3597840"/>
          </a:xfrm>
          <a:prstGeom prst="rect">
            <a:avLst/>
          </a:prstGeom>
        </p:spPr>
        <p:txBody>
          <a:bodyPr lIns="0" rIns="0" tIns="0" bIns="0"/>
          <a:p>
            <a:pPr marL="216000" indent="-213840">
              <a:lnSpc>
                <a:spcPct val="100000"/>
              </a:lnSpc>
            </a:pPr>
            <a:r>
              <a:rPr b="0" lang="en-US" sz="2000" spc="-1" strike="noStrike">
                <a:latin typeface="Arial"/>
              </a:rPr>
              <a:t>Fibroblasts located outside the wounds -&gt; in undamaged tissue so first expands, cause already pulling </a:t>
            </a:r>
            <a:endParaRPr b="0" lang="en-US" sz="2000" spc="-1" strike="noStrike">
              <a:latin typeface="Arial"/>
            </a:endParaRPr>
          </a:p>
          <a:p>
            <a:pPr marL="216000" indent="-213840">
              <a:lnSpc>
                <a:spcPct val="100000"/>
              </a:lnSpc>
            </a:pPr>
            <a:r>
              <a:rPr b="0" lang="en-US" sz="2000" spc="-1" strike="noStrike">
                <a:latin typeface="Arial"/>
              </a:rPr>
              <a:t>Fibroblasts into the wound </a:t>
            </a:r>
            <a:endParaRPr b="0" lang="en-US" sz="2000" spc="-1" strike="noStrike">
              <a:latin typeface="Arial"/>
            </a:endParaRPr>
          </a:p>
          <a:p>
            <a:pPr marL="216000" indent="-213840">
              <a:lnSpc>
                <a:spcPct val="100000"/>
              </a:lnSpc>
            </a:pPr>
            <a:endParaRPr b="0" lang="en-US" sz="2000" spc="-1" strike="noStrike">
              <a:latin typeface="Arial"/>
            </a:endParaRPr>
          </a:p>
        </p:txBody>
      </p:sp>
      <p:sp>
        <p:nvSpPr>
          <p:cNvPr id="259" name="CustomShape 3"/>
          <p:cNvSpPr/>
          <p:nvPr/>
        </p:nvSpPr>
        <p:spPr>
          <a:xfrm>
            <a:off x="3884760" y="8685360"/>
            <a:ext cx="2969280" cy="456120"/>
          </a:xfrm>
          <a:prstGeom prst="rect">
            <a:avLst/>
          </a:prstGeom>
          <a:noFill/>
          <a:ln>
            <a:noFill/>
          </a:ln>
        </p:spPr>
        <p:style>
          <a:lnRef idx="0"/>
          <a:fillRef idx="0"/>
          <a:effectRef idx="0"/>
          <a:fontRef idx="minor"/>
        </p:style>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sldImg"/>
          </p:nvPr>
        </p:nvSpPr>
        <p:spPr>
          <a:xfrm>
            <a:off x="685800" y="1143000"/>
            <a:ext cx="5483880" cy="3083760"/>
          </a:xfrm>
          <a:prstGeom prst="rect">
            <a:avLst/>
          </a:prstGeom>
        </p:spPr>
      </p:sp>
      <p:sp>
        <p:nvSpPr>
          <p:cNvPr id="261" name="PlaceHolder 2"/>
          <p:cNvSpPr>
            <a:spLocks noGrp="1"/>
          </p:cNvSpPr>
          <p:nvPr>
            <p:ph type="body"/>
          </p:nvPr>
        </p:nvSpPr>
        <p:spPr>
          <a:xfrm>
            <a:off x="685800" y="4400640"/>
            <a:ext cx="5483880" cy="3597840"/>
          </a:xfrm>
          <a:prstGeom prst="rect">
            <a:avLst/>
          </a:prstGeom>
        </p:spPr>
        <p:txBody>
          <a:bodyPr lIns="0" rIns="0" tIns="0" bIns="0"/>
          <a:p>
            <a:endParaRPr b="0" lang="en-US" sz="2000" spc="-1" strike="noStrike">
              <a:latin typeface="Arial"/>
            </a:endParaRPr>
          </a:p>
        </p:txBody>
      </p:sp>
      <p:sp>
        <p:nvSpPr>
          <p:cNvPr id="262" name="CustomShape 3"/>
          <p:cNvSpPr/>
          <p:nvPr/>
        </p:nvSpPr>
        <p:spPr>
          <a:xfrm>
            <a:off x="3884760" y="8685360"/>
            <a:ext cx="2969280" cy="456120"/>
          </a:xfrm>
          <a:prstGeom prst="rect">
            <a:avLst/>
          </a:prstGeom>
          <a:noFill/>
          <a:ln>
            <a:noFill/>
          </a:ln>
        </p:spPr>
        <p:style>
          <a:lnRef idx="0"/>
          <a:fillRef idx="0"/>
          <a:effectRef idx="0"/>
          <a:fontRef idx="minor"/>
        </p:style>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sldImg"/>
          </p:nvPr>
        </p:nvSpPr>
        <p:spPr>
          <a:xfrm>
            <a:off x="685800" y="1143000"/>
            <a:ext cx="5483880" cy="3083760"/>
          </a:xfrm>
          <a:prstGeom prst="rect">
            <a:avLst/>
          </a:prstGeom>
        </p:spPr>
      </p:sp>
      <p:sp>
        <p:nvSpPr>
          <p:cNvPr id="264" name="PlaceHolder 2"/>
          <p:cNvSpPr>
            <a:spLocks noGrp="1"/>
          </p:cNvSpPr>
          <p:nvPr>
            <p:ph type="body"/>
          </p:nvPr>
        </p:nvSpPr>
        <p:spPr>
          <a:xfrm>
            <a:off x="685800" y="4400640"/>
            <a:ext cx="5483880" cy="3597840"/>
          </a:xfrm>
          <a:prstGeom prst="rect">
            <a:avLst/>
          </a:prstGeom>
        </p:spPr>
        <p:txBody>
          <a:bodyPr lIns="0" rIns="0" tIns="0" bIns="0"/>
          <a:p>
            <a:endParaRPr b="0" lang="en-US" sz="2000" spc="-1" strike="noStrike">
              <a:latin typeface="Arial"/>
            </a:endParaRPr>
          </a:p>
        </p:txBody>
      </p:sp>
      <p:sp>
        <p:nvSpPr>
          <p:cNvPr id="265" name="CustomShape 3"/>
          <p:cNvSpPr/>
          <p:nvPr/>
        </p:nvSpPr>
        <p:spPr>
          <a:xfrm>
            <a:off x="3884760" y="8685360"/>
            <a:ext cx="2969280" cy="456120"/>
          </a:xfrm>
          <a:prstGeom prst="rect">
            <a:avLst/>
          </a:prstGeom>
          <a:noFill/>
          <a:ln>
            <a:noFill/>
          </a:ln>
        </p:spPr>
        <p:style>
          <a:lnRef idx="0"/>
          <a:fillRef idx="0"/>
          <a:effectRef idx="0"/>
          <a:fontRef idx="minor"/>
        </p:style>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sldImg"/>
          </p:nvPr>
        </p:nvSpPr>
        <p:spPr>
          <a:xfrm>
            <a:off x="685800" y="1143000"/>
            <a:ext cx="5483880" cy="3083760"/>
          </a:xfrm>
          <a:prstGeom prst="rect">
            <a:avLst/>
          </a:prstGeom>
        </p:spPr>
      </p:sp>
      <p:sp>
        <p:nvSpPr>
          <p:cNvPr id="267" name="PlaceHolder 2"/>
          <p:cNvSpPr>
            <a:spLocks noGrp="1"/>
          </p:cNvSpPr>
          <p:nvPr>
            <p:ph type="body"/>
          </p:nvPr>
        </p:nvSpPr>
        <p:spPr>
          <a:xfrm>
            <a:off x="685800" y="4400640"/>
            <a:ext cx="5483880" cy="3597840"/>
          </a:xfrm>
          <a:prstGeom prst="rect">
            <a:avLst/>
          </a:prstGeom>
        </p:spPr>
        <p:txBody>
          <a:bodyPr lIns="0" rIns="0" tIns="0" bIns="0"/>
          <a:p>
            <a:endParaRPr b="0" lang="en-US" sz="2000" spc="-1" strike="noStrike">
              <a:latin typeface="Arial"/>
            </a:endParaRPr>
          </a:p>
        </p:txBody>
      </p:sp>
      <p:sp>
        <p:nvSpPr>
          <p:cNvPr id="268" name="CustomShape 3"/>
          <p:cNvSpPr/>
          <p:nvPr/>
        </p:nvSpPr>
        <p:spPr>
          <a:xfrm>
            <a:off x="3884760" y="8685360"/>
            <a:ext cx="2969280" cy="456120"/>
          </a:xfrm>
          <a:prstGeom prst="rect">
            <a:avLst/>
          </a:prstGeom>
          <a:noFill/>
          <a:ln>
            <a:noFill/>
          </a:ln>
        </p:spPr>
        <p:style>
          <a:lnRef idx="0"/>
          <a:fillRef idx="0"/>
          <a:effectRef idx="0"/>
          <a:fontRef idx="minor"/>
        </p:style>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sldImg"/>
          </p:nvPr>
        </p:nvSpPr>
        <p:spPr>
          <a:xfrm>
            <a:off x="685800" y="1143000"/>
            <a:ext cx="5483880" cy="3083760"/>
          </a:xfrm>
          <a:prstGeom prst="rect">
            <a:avLst/>
          </a:prstGeom>
        </p:spPr>
      </p:sp>
      <p:sp>
        <p:nvSpPr>
          <p:cNvPr id="240" name="PlaceHolder 2"/>
          <p:cNvSpPr>
            <a:spLocks noGrp="1"/>
          </p:cNvSpPr>
          <p:nvPr>
            <p:ph type="body"/>
          </p:nvPr>
        </p:nvSpPr>
        <p:spPr>
          <a:xfrm>
            <a:off x="685800" y="4400640"/>
            <a:ext cx="5483880" cy="3597840"/>
          </a:xfrm>
          <a:prstGeom prst="rect">
            <a:avLst/>
          </a:prstGeom>
        </p:spPr>
        <p:txBody>
          <a:bodyPr lIns="0" rIns="0" tIns="0" bIns="0"/>
          <a:p>
            <a:pPr marL="216000" indent="-214200">
              <a:lnSpc>
                <a:spcPct val="100000"/>
              </a:lnSpc>
            </a:pPr>
            <a:r>
              <a:rPr b="0" lang="en-US" sz="1200" spc="-1" strike="noStrike">
                <a:solidFill>
                  <a:srgbClr val="000000"/>
                </a:solidFill>
                <a:latin typeface="+mn-lt"/>
                <a:ea typeface="+mn-ea"/>
              </a:rPr>
              <a:t>Inflammation helps, clear debris and induce the proliferation phase (fibroblasts entering, then angiogenesis), but may lead to tissue damage if it lasts too long.  This is often the case when: unable to clear debris, excessive detritus, devitalised tissue, or microbial biofilm is present.  </a:t>
            </a:r>
            <a:endParaRPr b="0" lang="en-US" sz="1200" spc="-1" strike="noStrike">
              <a:latin typeface="Arial"/>
            </a:endParaRPr>
          </a:p>
          <a:p>
            <a:pPr marL="216000" indent="-214200">
              <a:lnSpc>
                <a:spcPct val="100000"/>
              </a:lnSpc>
            </a:pPr>
            <a:endParaRPr b="0" lang="en-US" sz="1200" spc="-1" strike="noStrike">
              <a:latin typeface="Arial"/>
            </a:endParaRPr>
          </a:p>
        </p:txBody>
      </p:sp>
      <p:sp>
        <p:nvSpPr>
          <p:cNvPr id="241" name="CustomShape 3"/>
          <p:cNvSpPr/>
          <p:nvPr/>
        </p:nvSpPr>
        <p:spPr>
          <a:xfrm>
            <a:off x="3884760" y="8685360"/>
            <a:ext cx="2969280" cy="456120"/>
          </a:xfrm>
          <a:prstGeom prst="rect">
            <a:avLst/>
          </a:prstGeom>
          <a:noFill/>
          <a:ln>
            <a:noFill/>
          </a:ln>
        </p:spPr>
        <p:style>
          <a:lnRef idx="0"/>
          <a:fillRef idx="0"/>
          <a:effectRef idx="0"/>
          <a:fontRef idx="minor"/>
        </p:style>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sldImg"/>
          </p:nvPr>
        </p:nvSpPr>
        <p:spPr>
          <a:xfrm>
            <a:off x="685800" y="1143000"/>
            <a:ext cx="5483880" cy="3083760"/>
          </a:xfrm>
          <a:prstGeom prst="rect">
            <a:avLst/>
          </a:prstGeom>
        </p:spPr>
      </p:sp>
      <p:sp>
        <p:nvSpPr>
          <p:cNvPr id="243" name="PlaceHolder 2"/>
          <p:cNvSpPr>
            <a:spLocks noGrp="1"/>
          </p:cNvSpPr>
          <p:nvPr>
            <p:ph type="body"/>
          </p:nvPr>
        </p:nvSpPr>
        <p:spPr>
          <a:xfrm>
            <a:off x="685800" y="4400640"/>
            <a:ext cx="5483880" cy="3597840"/>
          </a:xfrm>
          <a:prstGeom prst="rect">
            <a:avLst/>
          </a:prstGeom>
        </p:spPr>
        <p:txBody>
          <a:bodyPr lIns="0" rIns="0" tIns="0" bIns="0"/>
          <a:p>
            <a:pPr marL="216000" indent="-213840">
              <a:lnSpc>
                <a:spcPct val="100000"/>
              </a:lnSpc>
            </a:pPr>
            <a:r>
              <a:rPr b="0" lang="en-US" sz="1200" spc="-1" strike="noStrike">
                <a:solidFill>
                  <a:srgbClr val="000000"/>
                </a:solidFill>
                <a:latin typeface="+mn-lt"/>
                <a:ea typeface="+mn-ea"/>
              </a:rPr>
              <a:t>Perfect skin regeneration of burn wounds remains a challenge. There is still a lack of fundamental understanding of the interactions between different cell types, complex cell signalling networks and mechanical feedback loops during the wound healing process. Previous efforts have focused on constructing dynamic computational frameworks simulating cutaneous wound healing [1,2,3], but have not focused on burn wound healing.  </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In addition, dynamic computational models have been used to study the inflammation process in wound healing. Presbitero et al. [4] constructed a validated numerical systemic inflammation model under clinical treatment conditions of the Alkaline Phosphatase enzyme. Alkaline phosphatase (AP) exhibits anti-inflammatory effects by dephosphorylating inflammation triggering moieties (ITMs) like bacterial lipopolysaccharides and extracellular nucleotides.</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These models are all not burn wound specific, therefore adjustments or an expansion of these models are demanded, to simulate the burn wound procedure.  The link between the AP model and the cutaneous wound healing models, has not been investigated/found yet. By first performing a literature review focused on possible connections, this will be investigated. Constructing a computational model simulating burn wound healing would be a step forward towards a better understanding of dynamical adaptation to heal burn wounds. </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r>
              <a:rPr b="0" lang="en-US" sz="2000" spc="-1" strike="noStrike">
                <a:solidFill>
                  <a:srgbClr val="000000"/>
                </a:solidFill>
                <a:latin typeface="+mn-lt"/>
                <a:ea typeface="+mn-ea"/>
              </a:rPr>
              <a:t>ABM: simulating the actions and interactions of autonomous agents (both individual or collective entities such as organizations or groups) with a view to assessing their effects on the system as a whole</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endParaRPr b="0" lang="en-US" sz="2000" spc="-1" strike="noStrike">
              <a:latin typeface="Arial"/>
            </a:endParaRPr>
          </a:p>
        </p:txBody>
      </p:sp>
      <p:sp>
        <p:nvSpPr>
          <p:cNvPr id="244" name="CustomShape 3"/>
          <p:cNvSpPr/>
          <p:nvPr/>
        </p:nvSpPr>
        <p:spPr>
          <a:xfrm>
            <a:off x="3884760" y="8685360"/>
            <a:ext cx="2969280" cy="456120"/>
          </a:xfrm>
          <a:prstGeom prst="rect">
            <a:avLst/>
          </a:prstGeom>
          <a:noFill/>
          <a:ln>
            <a:noFill/>
          </a:ln>
        </p:spPr>
        <p:style>
          <a:lnRef idx="0"/>
          <a:fillRef idx="0"/>
          <a:effectRef idx="0"/>
          <a:fontRef idx="minor"/>
        </p:style>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0" y="6400800"/>
            <a:ext cx="12189600" cy="454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 name="CustomShape 2" hidden="1"/>
          <p:cNvSpPr/>
          <p:nvPr/>
        </p:nvSpPr>
        <p:spPr>
          <a:xfrm>
            <a:off x="0" y="6334200"/>
            <a:ext cx="12189600" cy="64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 name="CustomShape 4"/>
          <p:cNvSpPr/>
          <p:nvPr/>
        </p:nvSpPr>
        <p:spPr>
          <a:xfrm>
            <a:off x="3240" y="6400800"/>
            <a:ext cx="12186360" cy="454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12186360" cy="61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a:t>
            </a:r>
            <a:r>
              <a:rPr b="0" lang="en-US" sz="4400" spc="-1" strike="noStrike">
                <a:latin typeface="Arial"/>
              </a:rPr>
              <a:t>edit the </a:t>
            </a:r>
            <a:r>
              <a:rPr b="0" lang="en-US" sz="4400" spc="-1" strike="noStrike">
                <a:latin typeface="Arial"/>
              </a:rPr>
              <a:t>title text </a:t>
            </a:r>
            <a:r>
              <a:rPr b="0" lang="en-US" sz="4400" spc="-1" strike="noStrike">
                <a:latin typeface="Arial"/>
              </a:rPr>
              <a:t>format</a:t>
            </a:r>
            <a:endParaRPr b="0" lang="en-US" sz="4400" spc="-1" strike="noStrike">
              <a:latin typeface="Arial"/>
            </a:endParaRPr>
          </a:p>
        </p:txBody>
      </p:sp>
      <p:sp>
        <p:nvSpPr>
          <p:cNvPr id="6"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CustomShape 1"/>
          <p:cNvSpPr/>
          <p:nvPr/>
        </p:nvSpPr>
        <p:spPr>
          <a:xfrm>
            <a:off x="0" y="6400800"/>
            <a:ext cx="12189600" cy="454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4" name="CustomShape 2"/>
          <p:cNvSpPr/>
          <p:nvPr/>
        </p:nvSpPr>
        <p:spPr>
          <a:xfrm>
            <a:off x="0" y="6334200"/>
            <a:ext cx="12189600" cy="64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5"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46" name="PlaceHolder 4"/>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7"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wmf"/><Relationship Id="rId3" Type="http://schemas.openxmlformats.org/officeDocument/2006/relationships/slideLayout" Target="../slideLayouts/slideLayout1.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0.wmf"/><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1066680" y="524880"/>
            <a:ext cx="10055880" cy="356292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32" strike="noStrike">
                <a:solidFill>
                  <a:srgbClr val="404040"/>
                </a:solidFill>
                <a:latin typeface="Calibri Light"/>
                <a:ea typeface="DejaVu Sans"/>
              </a:rPr>
              <a:t>Burn wound healing model</a:t>
            </a:r>
            <a:endParaRPr b="0" lang="en-US" sz="4800" spc="-1" strike="noStrike">
              <a:latin typeface="Arial"/>
            </a:endParaRPr>
          </a:p>
        </p:txBody>
      </p:sp>
      <p:sp>
        <p:nvSpPr>
          <p:cNvPr id="91" name="CustomShape 2"/>
          <p:cNvSpPr/>
          <p:nvPr/>
        </p:nvSpPr>
        <p:spPr>
          <a:xfrm>
            <a:off x="1174320" y="4665600"/>
            <a:ext cx="1550520" cy="9111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8b7b57"/>
                </a:solidFill>
                <a:latin typeface="Calibri"/>
                <a:ea typeface="DejaVu Sans"/>
              </a:rPr>
              <a:t>Mark de Boer</a:t>
            </a:r>
            <a:r>
              <a:rPr b="0" lang="en-US" sz="1800" spc="-1" strike="noStrike">
                <a:solidFill>
                  <a:srgbClr val="8b7b57"/>
                </a:solidFill>
                <a:latin typeface="Calibri"/>
                <a:ea typeface="DejaVu Sans"/>
              </a:rPr>
              <a:t>	</a:t>
            </a:r>
            <a:endParaRPr b="0" lang="en-US" sz="1800" spc="-1" strike="noStrike">
              <a:latin typeface="Arial"/>
            </a:endParaRPr>
          </a:p>
          <a:p>
            <a:pPr>
              <a:lnSpc>
                <a:spcPct val="100000"/>
              </a:lnSpc>
            </a:pPr>
            <a:r>
              <a:rPr b="0" lang="en-US" sz="1800" spc="-1" strike="noStrike">
                <a:solidFill>
                  <a:srgbClr val="8b7b57"/>
                </a:solidFill>
                <a:latin typeface="Calibri"/>
                <a:ea typeface="DejaVu Sans"/>
              </a:rPr>
              <a:t>Ben Dickens</a:t>
            </a:r>
            <a:endParaRPr b="0" lang="en-US" sz="1800" spc="-1" strike="noStrike">
              <a:latin typeface="Arial"/>
            </a:endParaRPr>
          </a:p>
          <a:p>
            <a:pPr>
              <a:lnSpc>
                <a:spcPct val="100000"/>
              </a:lnSpc>
            </a:pPr>
            <a:endParaRPr b="0" lang="en-US" sz="1800" spc="-1" strike="noStrike">
              <a:latin typeface="Arial"/>
            </a:endParaRPr>
          </a:p>
        </p:txBody>
      </p:sp>
      <p:pic>
        <p:nvPicPr>
          <p:cNvPr id="92" name="Picture 4" descr=""/>
          <p:cNvPicPr/>
          <p:nvPr/>
        </p:nvPicPr>
        <p:blipFill>
          <a:blip r:embed="rId1"/>
          <a:stretch/>
        </p:blipFill>
        <p:spPr>
          <a:xfrm>
            <a:off x="0" y="-1572480"/>
            <a:ext cx="12479040" cy="4490640"/>
          </a:xfrm>
          <a:prstGeom prst="rect">
            <a:avLst/>
          </a:prstGeom>
          <a:ln>
            <a:noFill/>
          </a:ln>
        </p:spPr>
      </p:pic>
      <p:sp>
        <p:nvSpPr>
          <p:cNvPr id="93" name="Line 3"/>
          <p:cNvSpPr/>
          <p:nvPr/>
        </p:nvSpPr>
        <p:spPr>
          <a:xfrm>
            <a:off x="1166040" y="4090320"/>
            <a:ext cx="633708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822960" y="365760"/>
            <a:ext cx="10513440" cy="31597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We can add photos of the particular phase to the slides going through the different phases of healing with their respective model.  </a:t>
            </a:r>
            <a:br/>
            <a:endParaRPr b="0" lang="en-US" sz="1800" spc="-1" strike="noStrike">
              <a:latin typeface="Arial"/>
            </a:endParaRPr>
          </a:p>
          <a:p>
            <a:pPr>
              <a:lnSpc>
                <a:spcPct val="100000"/>
              </a:lnSpc>
            </a:pPr>
            <a:r>
              <a:rPr b="0" lang="en-US" sz="1800" spc="-1" strike="noStrike">
                <a:solidFill>
                  <a:srgbClr val="000000"/>
                </a:solidFill>
                <a:latin typeface="Arial"/>
                <a:ea typeface="DejaVu Sans"/>
              </a:rPr>
              <a:t>Discussing these models, what they measure, how they relate to the AP model, their results and validation should form the meat of the presentation.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Specifically, as far as I can tell, every phase of healing is connected to the immune system but no other papers have modeled this relationship.  If we have a validated model connecting AP to any phase of wound healing, is essentially novel research but the inflammation phase is intuitively the best place to start.  We should seriously think about how we would be able to validate this though, although the original paper is directly concerned with inflammation (although a different type than that found in wound healing)</a:t>
            </a:r>
            <a:endParaRPr b="0" lang="en-US" sz="1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33" name="CustomShape 1"/>
          <p:cNvSpPr/>
          <p:nvPr/>
        </p:nvSpPr>
        <p:spPr>
          <a:xfrm>
            <a:off x="923760" y="3114720"/>
            <a:ext cx="9960480" cy="36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4" name="CustomShape 2"/>
          <p:cNvSpPr/>
          <p:nvPr/>
        </p:nvSpPr>
        <p:spPr>
          <a:xfrm>
            <a:off x="4294080" y="3114720"/>
            <a:ext cx="360" cy="74988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5" name="CustomShape 3"/>
          <p:cNvSpPr/>
          <p:nvPr/>
        </p:nvSpPr>
        <p:spPr>
          <a:xfrm>
            <a:off x="8216280" y="3130560"/>
            <a:ext cx="360" cy="74988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6" name="CustomShape 4"/>
          <p:cNvSpPr/>
          <p:nvPr/>
        </p:nvSpPr>
        <p:spPr>
          <a:xfrm>
            <a:off x="1104840" y="3114720"/>
            <a:ext cx="360" cy="71136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7" name="CustomShape 5"/>
          <p:cNvSpPr/>
          <p:nvPr/>
        </p:nvSpPr>
        <p:spPr>
          <a:xfrm flipH="1">
            <a:off x="9770400" y="3130560"/>
            <a:ext cx="720" cy="1210320"/>
          </a:xfrm>
          <a:custGeom>
            <a:avLst/>
            <a:gdLst/>
            <a:ahLst/>
            <a:rect l="l" t="t" r="r" b="b"/>
            <a:pathLst>
              <a:path w="21600" h="21600">
                <a:moveTo>
                  <a:pt x="0" y="0"/>
                </a:moveTo>
                <a:lnTo>
                  <a:pt x="21600" y="21600"/>
                </a:lnTo>
              </a:path>
            </a:pathLst>
          </a:custGeom>
          <a:noFill/>
          <a:ln>
            <a:solidFill>
              <a:srgbClr val="00b050"/>
            </a:solidFill>
            <a:round/>
            <a:tailEnd len="med" type="triangle" w="med"/>
          </a:ln>
          <a:effectLst>
            <a:outerShdw algn="br" blurRad="38100" dir="2700000" dist="25400" rotWithShape="0">
              <a:srgbClr val="000000">
                <a:alpha val="60000"/>
              </a:srgbClr>
            </a:outerShdw>
          </a:effectLst>
        </p:spPr>
        <p:style>
          <a:lnRef idx="3">
            <a:schemeClr val="accent1"/>
          </a:lnRef>
          <a:fillRef idx="0">
            <a:schemeClr val="accent1"/>
          </a:fillRef>
          <a:effectRef idx="2">
            <a:schemeClr val="accent1"/>
          </a:effectRef>
          <a:fontRef idx="minor"/>
        </p:style>
      </p:sp>
      <p:sp>
        <p:nvSpPr>
          <p:cNvPr id="138" name="CustomShape 6"/>
          <p:cNvSpPr/>
          <p:nvPr/>
        </p:nvSpPr>
        <p:spPr>
          <a:xfrm>
            <a:off x="9153000" y="4441320"/>
            <a:ext cx="2693160" cy="1459800"/>
          </a:xfrm>
          <a:prstGeom prst="rect">
            <a:avLst/>
          </a:prstGeom>
          <a:noFill/>
          <a:ln>
            <a:no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Sloot et al. ~</a:t>
            </a:r>
            <a:endParaRPr b="0" lang="en-US" sz="1800" spc="-1" strike="noStrike">
              <a:latin typeface="Arial"/>
            </a:endParaRPr>
          </a:p>
          <a:p>
            <a:pPr>
              <a:lnSpc>
                <a:spcPct val="100000"/>
              </a:lnSpc>
            </a:pPr>
            <a:r>
              <a:rPr b="0" lang="en-US" sz="1800" spc="-1" strike="noStrike">
                <a:solidFill>
                  <a:srgbClr val="00b050"/>
                </a:solidFill>
                <a:latin typeface="Calibri"/>
                <a:ea typeface="DejaVu Sans"/>
              </a:rPr>
              <a:t>Alkaline Phospatase </a:t>
            </a:r>
            <a:r>
              <a:rPr b="0" lang="en-US" sz="1800" spc="-1" strike="noStrike">
                <a:solidFill>
                  <a:srgbClr val="000000"/>
                </a:solidFill>
                <a:latin typeface="Calibri"/>
                <a:ea typeface="DejaVu Sans"/>
              </a:rPr>
              <a:t>and it’s role in the Immune System</a:t>
            </a:r>
            <a:endParaRPr b="0" lang="en-US" sz="1800" spc="-1" strike="noStrike">
              <a:latin typeface="Arial"/>
            </a:endParaRPr>
          </a:p>
          <a:p>
            <a:pPr>
              <a:lnSpc>
                <a:spcPct val="100000"/>
              </a:lnSpc>
            </a:pPr>
            <a:endParaRPr b="0" lang="en-US" sz="1800" spc="-1" strike="noStrike">
              <a:latin typeface="Arial"/>
            </a:endParaRPr>
          </a:p>
        </p:txBody>
      </p:sp>
      <p:sp>
        <p:nvSpPr>
          <p:cNvPr id="139" name="CustomShape 7"/>
          <p:cNvSpPr/>
          <p:nvPr/>
        </p:nvSpPr>
        <p:spPr>
          <a:xfrm>
            <a:off x="9772560" y="3137040"/>
            <a:ext cx="749880" cy="30132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2018</a:t>
            </a:r>
            <a:endParaRPr b="0" lang="en-US" sz="1400" spc="-1" strike="noStrike">
              <a:latin typeface="Arial"/>
            </a:endParaRPr>
          </a:p>
        </p:txBody>
      </p:sp>
      <p:sp>
        <p:nvSpPr>
          <p:cNvPr id="140" name="CustomShape 8"/>
          <p:cNvSpPr/>
          <p:nvPr/>
        </p:nvSpPr>
        <p:spPr>
          <a:xfrm>
            <a:off x="3216240" y="4005000"/>
            <a:ext cx="2686680" cy="1185480"/>
          </a:xfrm>
          <a:prstGeom prst="rect">
            <a:avLst/>
          </a:prstGeom>
          <a:noFill/>
          <a:ln>
            <a:solidFill>
              <a:schemeClr val="accent2"/>
            </a:solid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Ziraldo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Computational Modeling of Inflammation and Wound Healing </a:t>
            </a:r>
            <a:endParaRPr b="0" lang="en-US" sz="1800" spc="-1" strike="noStrike">
              <a:latin typeface="Arial"/>
            </a:endParaRPr>
          </a:p>
        </p:txBody>
      </p:sp>
      <p:sp>
        <p:nvSpPr>
          <p:cNvPr id="141" name="CustomShape 9"/>
          <p:cNvSpPr/>
          <p:nvPr/>
        </p:nvSpPr>
        <p:spPr>
          <a:xfrm>
            <a:off x="1119240" y="3143520"/>
            <a:ext cx="749880" cy="30132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2007</a:t>
            </a:r>
            <a:endParaRPr b="0" lang="en-US" sz="1400" spc="-1" strike="noStrike">
              <a:latin typeface="Arial"/>
            </a:endParaRPr>
          </a:p>
        </p:txBody>
      </p:sp>
      <p:sp>
        <p:nvSpPr>
          <p:cNvPr id="142" name="CustomShape 10"/>
          <p:cNvSpPr/>
          <p:nvPr/>
        </p:nvSpPr>
        <p:spPr>
          <a:xfrm>
            <a:off x="8937720" y="550800"/>
            <a:ext cx="2908440" cy="911160"/>
          </a:xfrm>
          <a:prstGeom prst="rect">
            <a:avLst/>
          </a:prstGeom>
          <a:noFill/>
          <a:ln w="12600">
            <a:solidFill>
              <a:schemeClr val="accent2"/>
            </a:solidFill>
            <a:round/>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Boon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A multi-agent cell-based model for wound contraction</a:t>
            </a:r>
            <a:endParaRPr b="0" lang="en-US" sz="1800" spc="-1" strike="noStrike">
              <a:latin typeface="Arial"/>
            </a:endParaRPr>
          </a:p>
        </p:txBody>
      </p:sp>
      <p:sp>
        <p:nvSpPr>
          <p:cNvPr id="143" name="CustomShape 11"/>
          <p:cNvSpPr/>
          <p:nvPr/>
        </p:nvSpPr>
        <p:spPr>
          <a:xfrm>
            <a:off x="7368840" y="2806920"/>
            <a:ext cx="749880" cy="30132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2016</a:t>
            </a:r>
            <a:endParaRPr b="0" lang="en-US" sz="1400" spc="-1" strike="noStrike">
              <a:latin typeface="Arial"/>
            </a:endParaRPr>
          </a:p>
        </p:txBody>
      </p:sp>
      <p:sp>
        <p:nvSpPr>
          <p:cNvPr id="144" name="CustomShape 12"/>
          <p:cNvSpPr/>
          <p:nvPr/>
        </p:nvSpPr>
        <p:spPr>
          <a:xfrm>
            <a:off x="6258240" y="3918240"/>
            <a:ext cx="2831400" cy="1185480"/>
          </a:xfrm>
          <a:prstGeom prst="rect">
            <a:avLst/>
          </a:prstGeom>
          <a:noFill/>
          <a:ln>
            <a:solidFill>
              <a:schemeClr val="accent2"/>
            </a:solid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Tepole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Computational systems mechanobiology of Wound Healing</a:t>
            </a:r>
            <a:endParaRPr b="0" lang="en-US" sz="1800" spc="-1" strike="noStrike">
              <a:latin typeface="Arial"/>
            </a:endParaRPr>
          </a:p>
        </p:txBody>
      </p:sp>
      <p:sp>
        <p:nvSpPr>
          <p:cNvPr id="145" name="CustomShape 13"/>
          <p:cNvSpPr/>
          <p:nvPr/>
        </p:nvSpPr>
        <p:spPr>
          <a:xfrm>
            <a:off x="8238960" y="3137040"/>
            <a:ext cx="749880" cy="30132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2017</a:t>
            </a:r>
            <a:endParaRPr b="0" lang="en-US" sz="1400" spc="-1" strike="noStrike">
              <a:latin typeface="Arial"/>
            </a:endParaRPr>
          </a:p>
        </p:txBody>
      </p:sp>
      <p:sp>
        <p:nvSpPr>
          <p:cNvPr id="146" name="CustomShape 14"/>
          <p:cNvSpPr/>
          <p:nvPr/>
        </p:nvSpPr>
        <p:spPr>
          <a:xfrm>
            <a:off x="343440" y="3918240"/>
            <a:ext cx="2559600" cy="1185480"/>
          </a:xfrm>
          <a:prstGeom prst="rect">
            <a:avLst/>
          </a:prstGeom>
          <a:noFill/>
          <a:ln>
            <a:no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Mi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Agent-based model of inflammation and wound healing</a:t>
            </a:r>
            <a:endParaRPr b="0" lang="en-US" sz="1800" spc="-1" strike="noStrike">
              <a:latin typeface="Arial"/>
            </a:endParaRPr>
          </a:p>
        </p:txBody>
      </p:sp>
      <p:sp>
        <p:nvSpPr>
          <p:cNvPr id="147" name="CustomShape 15"/>
          <p:cNvSpPr/>
          <p:nvPr/>
        </p:nvSpPr>
        <p:spPr>
          <a:xfrm>
            <a:off x="4294080" y="3114720"/>
            <a:ext cx="749880" cy="30132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2013</a:t>
            </a:r>
            <a:endParaRPr b="0" lang="en-US" sz="1400" spc="-1" strike="noStrike">
              <a:latin typeface="Arial"/>
            </a:endParaRPr>
          </a:p>
        </p:txBody>
      </p:sp>
      <p:sp>
        <p:nvSpPr>
          <p:cNvPr id="148" name="CustomShape 16"/>
          <p:cNvSpPr/>
          <p:nvPr/>
        </p:nvSpPr>
        <p:spPr>
          <a:xfrm>
            <a:off x="2811600" y="206640"/>
            <a:ext cx="2679840" cy="1459800"/>
          </a:xfrm>
          <a:prstGeom prst="rect">
            <a:avLst/>
          </a:prstGeom>
          <a:noFill/>
          <a:ln>
            <a:no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Tepole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Computational modeling of chemo-bio-mechanical</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Coupling toward</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wound healing</a:t>
            </a:r>
            <a:endParaRPr b="0" lang="en-US" sz="1800" spc="-1" strike="noStrike">
              <a:latin typeface="Arial"/>
            </a:endParaRPr>
          </a:p>
        </p:txBody>
      </p:sp>
      <p:sp>
        <p:nvSpPr>
          <p:cNvPr id="149" name="CustomShape 17"/>
          <p:cNvSpPr/>
          <p:nvPr/>
        </p:nvSpPr>
        <p:spPr>
          <a:xfrm>
            <a:off x="5258880" y="2806920"/>
            <a:ext cx="749880" cy="30132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2014</a:t>
            </a:r>
            <a:endParaRPr b="0" lang="en-US" sz="1400" spc="-1" strike="noStrike">
              <a:latin typeface="Arial"/>
            </a:endParaRPr>
          </a:p>
        </p:txBody>
      </p:sp>
      <p:sp>
        <p:nvSpPr>
          <p:cNvPr id="150" name="Line 18"/>
          <p:cNvSpPr/>
          <p:nvPr/>
        </p:nvSpPr>
        <p:spPr>
          <a:xfrm flipV="1">
            <a:off x="7284600" y="2339280"/>
            <a:ext cx="360" cy="768240"/>
          </a:xfrm>
          <a:prstGeom prst="line">
            <a:avLst/>
          </a:prstGeom>
          <a:ln>
            <a:round/>
          </a:ln>
        </p:spPr>
        <p:style>
          <a:lnRef idx="3">
            <a:schemeClr val="accent2"/>
          </a:lnRef>
          <a:fillRef idx="0">
            <a:schemeClr val="accent2"/>
          </a:fillRef>
          <a:effectRef idx="2">
            <a:schemeClr val="accent2"/>
          </a:effectRef>
          <a:fontRef idx="minor"/>
        </p:style>
      </p:sp>
      <p:sp>
        <p:nvSpPr>
          <p:cNvPr id="151" name="Line 19"/>
          <p:cNvSpPr/>
          <p:nvPr/>
        </p:nvSpPr>
        <p:spPr>
          <a:xfrm>
            <a:off x="7284600" y="2339280"/>
            <a:ext cx="2682360" cy="360"/>
          </a:xfrm>
          <a:prstGeom prst="line">
            <a:avLst/>
          </a:prstGeom>
          <a:ln>
            <a:round/>
          </a:ln>
        </p:spPr>
        <p:style>
          <a:lnRef idx="3">
            <a:schemeClr val="accent2"/>
          </a:lnRef>
          <a:fillRef idx="0">
            <a:schemeClr val="accent2"/>
          </a:fillRef>
          <a:effectRef idx="2">
            <a:schemeClr val="accent2"/>
          </a:effectRef>
          <a:fontRef idx="minor"/>
        </p:style>
      </p:sp>
      <p:sp>
        <p:nvSpPr>
          <p:cNvPr id="152" name="CustomShape 20"/>
          <p:cNvSpPr/>
          <p:nvPr/>
        </p:nvSpPr>
        <p:spPr>
          <a:xfrm flipV="1">
            <a:off x="3505320" y="1886760"/>
            <a:ext cx="360" cy="50112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53" name="CustomShape 21"/>
          <p:cNvSpPr/>
          <p:nvPr/>
        </p:nvSpPr>
        <p:spPr>
          <a:xfrm flipV="1">
            <a:off x="9966960" y="1636200"/>
            <a:ext cx="360" cy="69840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54" name="Line 22"/>
          <p:cNvSpPr/>
          <p:nvPr/>
        </p:nvSpPr>
        <p:spPr>
          <a:xfrm>
            <a:off x="3504960" y="2400120"/>
            <a:ext cx="1799640" cy="360"/>
          </a:xfrm>
          <a:prstGeom prst="line">
            <a:avLst/>
          </a:prstGeom>
          <a:ln>
            <a:round/>
          </a:ln>
        </p:spPr>
        <p:style>
          <a:lnRef idx="3">
            <a:schemeClr val="accent2"/>
          </a:lnRef>
          <a:fillRef idx="0">
            <a:schemeClr val="accent2"/>
          </a:fillRef>
          <a:effectRef idx="2">
            <a:schemeClr val="accent2"/>
          </a:effectRef>
          <a:fontRef idx="minor"/>
        </p:style>
      </p:sp>
      <p:sp>
        <p:nvSpPr>
          <p:cNvPr id="155" name="Line 23"/>
          <p:cNvSpPr/>
          <p:nvPr/>
        </p:nvSpPr>
        <p:spPr>
          <a:xfrm flipV="1">
            <a:off x="5281560" y="2400120"/>
            <a:ext cx="360" cy="707400"/>
          </a:xfrm>
          <a:prstGeom prst="line">
            <a:avLst/>
          </a:prstGeom>
          <a:ln>
            <a:round/>
          </a:ln>
        </p:spPr>
        <p:style>
          <a:lnRef idx="3">
            <a:schemeClr val="accent2"/>
          </a:lnRef>
          <a:fillRef idx="0">
            <a:schemeClr val="accent2"/>
          </a:fillRef>
          <a:effectRef idx="2">
            <a:schemeClr val="accent2"/>
          </a:effectRef>
          <a:fontRef idx="minor"/>
        </p:style>
      </p:sp>
      <p:sp>
        <p:nvSpPr>
          <p:cNvPr id="156" name="CustomShape 24"/>
          <p:cNvSpPr/>
          <p:nvPr/>
        </p:nvSpPr>
        <p:spPr>
          <a:xfrm flipV="1">
            <a:off x="6431400" y="1565640"/>
            <a:ext cx="360" cy="154440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57" name="CustomShape 25"/>
          <p:cNvSpPr/>
          <p:nvPr/>
        </p:nvSpPr>
        <p:spPr>
          <a:xfrm>
            <a:off x="5304600" y="237600"/>
            <a:ext cx="3072600" cy="10710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1" i="1" lang="en-US" sz="1800" spc="-1" strike="noStrike">
                <a:solidFill>
                  <a:srgbClr val="000000"/>
                </a:solidFill>
                <a:latin typeface="Calibri"/>
                <a:ea typeface="DejaVu Sans"/>
              </a:rPr>
              <a:t>Flegg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On the mathematical modeling of wound healing angiogenesis</a:t>
            </a:r>
            <a:endParaRPr b="0" lang="en-US" sz="1800" spc="-1" strike="noStrike">
              <a:latin typeface="Arial"/>
            </a:endParaRPr>
          </a:p>
        </p:txBody>
      </p:sp>
      <p:sp>
        <p:nvSpPr>
          <p:cNvPr id="158" name="CustomShape 26"/>
          <p:cNvSpPr/>
          <p:nvPr/>
        </p:nvSpPr>
        <p:spPr>
          <a:xfrm>
            <a:off x="6429240" y="2785320"/>
            <a:ext cx="749880" cy="30132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2015</a:t>
            </a:r>
            <a:endParaRPr b="0" lang="en-US" sz="1400" spc="-1" strike="noStrike">
              <a:latin typeface="Arial"/>
            </a:endParaRPr>
          </a:p>
        </p:txBody>
      </p:sp>
      <p:sp>
        <p:nvSpPr>
          <p:cNvPr id="159" name="CustomShape 27"/>
          <p:cNvSpPr/>
          <p:nvPr/>
        </p:nvSpPr>
        <p:spPr>
          <a:xfrm>
            <a:off x="0" y="1638360"/>
            <a:ext cx="2927880" cy="1185480"/>
          </a:xfrm>
          <a:prstGeom prst="rect">
            <a:avLst/>
          </a:prstGeom>
          <a:noFill/>
          <a:ln>
            <a:solidFill>
              <a:schemeClr val="accent2"/>
            </a:solid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Li et al.  2011 ~</a:t>
            </a:r>
            <a:br/>
            <a:r>
              <a:rPr b="0" lang="en-US" sz="1800" spc="-1" strike="noStrike">
                <a:solidFill>
                  <a:srgbClr val="000000"/>
                </a:solidFill>
                <a:latin typeface="Calibri"/>
                <a:ea typeface="DejaVu Sans"/>
              </a:rPr>
              <a:t>Biosimulation of Acute Phonotrauma: an Extended Model</a:t>
            </a:r>
            <a:endParaRPr b="0" lang="en-US" sz="1800" spc="-1" strike="noStrike">
              <a:latin typeface="Arial"/>
            </a:endParaRPr>
          </a:p>
        </p:txBody>
      </p:sp>
      <p:sp>
        <p:nvSpPr>
          <p:cNvPr id="160" name="CustomShape 28"/>
          <p:cNvSpPr/>
          <p:nvPr/>
        </p:nvSpPr>
        <p:spPr>
          <a:xfrm flipV="1">
            <a:off x="2513160" y="2836440"/>
            <a:ext cx="360" cy="27360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61" name="CustomShape 29"/>
          <p:cNvSpPr/>
          <p:nvPr/>
        </p:nvSpPr>
        <p:spPr>
          <a:xfrm>
            <a:off x="2578320" y="2803320"/>
            <a:ext cx="749880" cy="30132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2011</a:t>
            </a:r>
            <a:endParaRPr b="0" lang="en-US" sz="14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62" name="CustomShape 1"/>
          <p:cNvSpPr/>
          <p:nvPr/>
        </p:nvSpPr>
        <p:spPr>
          <a:xfrm>
            <a:off x="947520" y="1378440"/>
            <a:ext cx="10764720" cy="1446840"/>
          </a:xfrm>
          <a:prstGeom prst="rect">
            <a:avLst/>
          </a:prstGeom>
          <a:noFill/>
          <a:ln>
            <a:noFill/>
          </a:ln>
        </p:spPr>
        <p:style>
          <a:lnRef idx="0"/>
          <a:fillRef idx="0"/>
          <a:effectRef idx="0"/>
          <a:fontRef idx="minor"/>
        </p:style>
        <p:txBody>
          <a:bodyPr lIns="90000" rIns="90000" tIns="45000" bIns="45000" anchor="b">
            <a:normAutofit/>
          </a:bodyPr>
          <a:p>
            <a:pPr>
              <a:lnSpc>
                <a:spcPct val="85000"/>
              </a:lnSpc>
            </a:pPr>
            <a:br/>
            <a:r>
              <a:rPr b="1" lang="en-US" sz="4800" spc="-32" strike="noStrike">
                <a:solidFill>
                  <a:srgbClr val="404040"/>
                </a:solidFill>
                <a:latin typeface="Calibri Light"/>
                <a:ea typeface="DejaVu Sans"/>
              </a:rPr>
              <a:t>Ziraldo et al.  2013 ~</a:t>
            </a:r>
            <a:br/>
            <a:r>
              <a:rPr b="0" lang="en-US" sz="5300" spc="-32" strike="noStrike">
                <a:solidFill>
                  <a:srgbClr val="404040"/>
                </a:solidFill>
                <a:latin typeface="Calibri Light"/>
                <a:ea typeface="DejaVu Sans"/>
              </a:rPr>
              <a:t>Computational Modeling of Inflammation and Wound Healing </a:t>
            </a:r>
            <a:br/>
            <a:endParaRPr b="0" lang="en-US" sz="5300" spc="-1" strike="noStrike">
              <a:latin typeface="Arial"/>
            </a:endParaRPr>
          </a:p>
        </p:txBody>
      </p:sp>
      <p:sp>
        <p:nvSpPr>
          <p:cNvPr id="163" name="Line 2"/>
          <p:cNvSpPr/>
          <p:nvPr/>
        </p:nvSpPr>
        <p:spPr>
          <a:xfrm>
            <a:off x="1106640" y="2228760"/>
            <a:ext cx="9163800" cy="360"/>
          </a:xfrm>
          <a:prstGeom prst="line">
            <a:avLst/>
          </a:prstGeom>
          <a:ln>
            <a:round/>
          </a:ln>
        </p:spPr>
        <p:style>
          <a:lnRef idx="3">
            <a:schemeClr val="accent2"/>
          </a:lnRef>
          <a:fillRef idx="0">
            <a:schemeClr val="accent2"/>
          </a:fillRef>
          <a:effectRef idx="2">
            <a:schemeClr val="accent2"/>
          </a:effectRef>
          <a:fontRef idx="minor"/>
        </p:style>
      </p:sp>
      <p:sp>
        <p:nvSpPr>
          <p:cNvPr id="164" name="CustomShape 3"/>
          <p:cNvSpPr/>
          <p:nvPr/>
        </p:nvSpPr>
        <p:spPr>
          <a:xfrm>
            <a:off x="947520" y="2229120"/>
            <a:ext cx="4400640" cy="397440"/>
          </a:xfrm>
          <a:prstGeom prst="rect">
            <a:avLst/>
          </a:prstGeom>
          <a:noFill/>
          <a:ln>
            <a:noFill/>
          </a:ln>
        </p:spPr>
        <p:style>
          <a:lnRef idx="0"/>
          <a:fillRef idx="0"/>
          <a:effectRef idx="0"/>
          <a:fontRef idx="minor"/>
        </p:style>
      </p:sp>
      <p:sp>
        <p:nvSpPr>
          <p:cNvPr id="165" name="CustomShape 4"/>
          <p:cNvSpPr/>
          <p:nvPr/>
        </p:nvSpPr>
        <p:spPr>
          <a:xfrm>
            <a:off x="1106640" y="2524320"/>
            <a:ext cx="4642200" cy="3380040"/>
          </a:xfrm>
          <a:prstGeom prst="rect">
            <a:avLst/>
          </a:prstGeom>
          <a:noFill/>
          <a:ln>
            <a:noFill/>
          </a:ln>
        </p:spPr>
        <p:style>
          <a:lnRef idx="0"/>
          <a:fillRef idx="0"/>
          <a:effectRef idx="0"/>
          <a:fontRef idx="minor"/>
        </p:style>
        <p:txBody>
          <a:bodyPr lIns="90000" rIns="90000" tIns="45000" bIns="45000"/>
          <a:p>
            <a:pPr marL="285840" indent="-283320">
              <a:lnSpc>
                <a:spcPct val="100000"/>
              </a:lnSpc>
              <a:buClr>
                <a:srgbClr val="9b2d1f"/>
              </a:buClr>
              <a:buFont typeface="Arial"/>
              <a:buChar char="•"/>
            </a:pPr>
            <a:r>
              <a:rPr b="0" lang="en-US" sz="2400" spc="-1" strike="noStrike">
                <a:solidFill>
                  <a:srgbClr val="000000"/>
                </a:solidFill>
                <a:latin typeface="Calibri"/>
                <a:ea typeface="DejaVu Sans"/>
              </a:rPr>
              <a:t>SPARK-PL (Java)</a:t>
            </a:r>
            <a:endParaRPr b="0" lang="en-US" sz="2400" spc="-1" strike="noStrike">
              <a:latin typeface="Arial"/>
            </a:endParaRPr>
          </a:p>
          <a:p>
            <a:pPr marL="285840" indent="-283320">
              <a:lnSpc>
                <a:spcPct val="100000"/>
              </a:lnSpc>
              <a:buClr>
                <a:srgbClr val="9b2d1f"/>
              </a:buClr>
              <a:buFont typeface="Arial"/>
              <a:buChar char="•"/>
            </a:pPr>
            <a:r>
              <a:rPr b="0" lang="en-US" sz="2400" spc="-1" strike="noStrike">
                <a:solidFill>
                  <a:srgbClr val="000000"/>
                </a:solidFill>
                <a:latin typeface="Calibri"/>
                <a:ea typeface="DejaVu Sans"/>
              </a:rPr>
              <a:t>2-Dimensional ABM model</a:t>
            </a:r>
            <a:endParaRPr b="0" lang="en-US" sz="2400" spc="-1" strike="noStrike">
              <a:latin typeface="Arial"/>
            </a:endParaRPr>
          </a:p>
          <a:p>
            <a:pPr marL="285840" indent="-283320">
              <a:lnSpc>
                <a:spcPct val="100000"/>
              </a:lnSpc>
              <a:buClr>
                <a:srgbClr val="9b2d1f"/>
              </a:buClr>
              <a:buFont typeface="Arial"/>
              <a:buChar char="•"/>
            </a:pPr>
            <a:r>
              <a:rPr b="0" lang="en-US" sz="2400" spc="-1" strike="noStrike">
                <a:solidFill>
                  <a:srgbClr val="000000"/>
                </a:solidFill>
                <a:latin typeface="Calibri"/>
                <a:ea typeface="DejaVu Sans"/>
              </a:rPr>
              <a:t>Inflammation</a:t>
            </a:r>
            <a:endParaRPr b="0" lang="en-US" sz="2400" spc="-1" strike="noStrike">
              <a:latin typeface="Arial"/>
            </a:endParaRPr>
          </a:p>
          <a:p>
            <a:pPr>
              <a:lnSpc>
                <a:spcPct val="100000"/>
              </a:lnSpc>
            </a:pPr>
            <a:endParaRPr b="0" lang="en-US" sz="2400" spc="-1" strike="noStrike">
              <a:latin typeface="Arial"/>
            </a:endParaRPr>
          </a:p>
          <a:p>
            <a:pPr marL="285840" indent="-283320">
              <a:lnSpc>
                <a:spcPct val="100000"/>
              </a:lnSpc>
              <a:buClr>
                <a:srgbClr val="9b2d1f"/>
              </a:buClr>
              <a:buFont typeface="Arial"/>
              <a:buChar char="•"/>
            </a:pPr>
            <a:r>
              <a:rPr b="0" lang="en-US" sz="2400" spc="-1" strike="noStrike">
                <a:solidFill>
                  <a:srgbClr val="000000"/>
                </a:solidFill>
                <a:latin typeface="Calibri"/>
                <a:ea typeface="DejaVu Sans"/>
              </a:rPr>
              <a:t>Relevant cell populations:</a:t>
            </a:r>
            <a:endParaRPr b="0" lang="en-US" sz="2400" spc="-1" strike="noStrike">
              <a:latin typeface="Arial"/>
            </a:endParaRPr>
          </a:p>
          <a:p>
            <a:pPr lvl="1" marL="743040" indent="-283320">
              <a:lnSpc>
                <a:spcPct val="100000"/>
              </a:lnSpc>
              <a:buClr>
                <a:srgbClr val="9b2d1f"/>
              </a:buClr>
              <a:buFont typeface="Arial"/>
              <a:buChar char="•"/>
            </a:pPr>
            <a:r>
              <a:rPr b="0" lang="en-US" sz="2400" spc="-1" strike="noStrike">
                <a:solidFill>
                  <a:srgbClr val="000000"/>
                </a:solidFill>
                <a:latin typeface="Calibri"/>
                <a:ea typeface="DejaVu Sans"/>
              </a:rPr>
              <a:t>Endothelial cells</a:t>
            </a:r>
            <a:endParaRPr b="0" lang="en-US" sz="2400" spc="-1" strike="noStrike">
              <a:latin typeface="Arial"/>
            </a:endParaRPr>
          </a:p>
          <a:p>
            <a:pPr lvl="1" marL="743040" indent="-283320">
              <a:lnSpc>
                <a:spcPct val="100000"/>
              </a:lnSpc>
              <a:buClr>
                <a:srgbClr val="9b2d1f"/>
              </a:buClr>
              <a:buFont typeface="Arial"/>
              <a:buChar char="•"/>
            </a:pPr>
            <a:r>
              <a:rPr b="0" lang="en-US" sz="2400" spc="-1" strike="noStrike">
                <a:solidFill>
                  <a:srgbClr val="000000"/>
                </a:solidFill>
                <a:latin typeface="Calibri"/>
                <a:ea typeface="DejaVu Sans"/>
              </a:rPr>
              <a:t>Macrophages</a:t>
            </a:r>
            <a:endParaRPr b="0" lang="en-US" sz="2400" spc="-1" strike="noStrike">
              <a:latin typeface="Arial"/>
            </a:endParaRPr>
          </a:p>
          <a:p>
            <a:pPr lvl="1" marL="743040" indent="-283320">
              <a:lnSpc>
                <a:spcPct val="100000"/>
              </a:lnSpc>
              <a:buClr>
                <a:srgbClr val="9b2d1f"/>
              </a:buClr>
              <a:buFont typeface="Arial"/>
              <a:buChar char="•"/>
            </a:pPr>
            <a:r>
              <a:rPr b="0" lang="en-US" sz="2400" spc="-1" strike="noStrike">
                <a:solidFill>
                  <a:srgbClr val="000000"/>
                </a:solidFill>
                <a:latin typeface="Calibri"/>
                <a:ea typeface="DejaVu Sans"/>
              </a:rPr>
              <a:t>Neutrophils</a:t>
            </a:r>
            <a:endParaRPr b="0" lang="en-US" sz="2400" spc="-1" strike="noStrike">
              <a:latin typeface="Arial"/>
            </a:endParaRPr>
          </a:p>
          <a:p>
            <a:pPr lvl="1" marL="743040" indent="-283320">
              <a:lnSpc>
                <a:spcPct val="100000"/>
              </a:lnSpc>
              <a:buClr>
                <a:srgbClr val="9b2d1f"/>
              </a:buClr>
              <a:buFont typeface="Arial"/>
              <a:buChar char="•"/>
            </a:pPr>
            <a:r>
              <a:rPr b="0" lang="en-US" sz="2400" spc="-1" strike="noStrike">
                <a:solidFill>
                  <a:srgbClr val="000000"/>
                </a:solidFill>
                <a:latin typeface="Calibri"/>
                <a:ea typeface="DejaVu Sans"/>
              </a:rPr>
              <a:t>Fibroblasts</a:t>
            </a:r>
            <a:endParaRPr b="0" lang="en-US" sz="2400" spc="-1" strike="noStrike">
              <a:latin typeface="Arial"/>
            </a:endParaRPr>
          </a:p>
        </p:txBody>
      </p:sp>
      <p:sp>
        <p:nvSpPr>
          <p:cNvPr id="166" name="CustomShape 5"/>
          <p:cNvSpPr/>
          <p:nvPr/>
        </p:nvSpPr>
        <p:spPr>
          <a:xfrm>
            <a:off x="6330960" y="4001760"/>
            <a:ext cx="3880440" cy="19170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ea typeface="DejaVu Sans"/>
              </a:rPr>
              <a:t>Key effector cytokines :</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Calibri"/>
                <a:ea typeface="DejaVu Sans"/>
              </a:rPr>
              <a:t>TNF-α</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Calibri"/>
                <a:ea typeface="DejaVu Sans"/>
              </a:rPr>
              <a:t>IL-1β</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Calibri"/>
                <a:ea typeface="DejaVu Sans"/>
              </a:rPr>
              <a:t>IL-10T</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Calibri"/>
                <a:ea typeface="DejaVu Sans"/>
              </a:rPr>
              <a:t>TGF-β1</a:t>
            </a:r>
            <a:endParaRPr b="0" lang="en-US" sz="24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67" name="CustomShape 1"/>
          <p:cNvSpPr/>
          <p:nvPr/>
        </p:nvSpPr>
        <p:spPr>
          <a:xfrm>
            <a:off x="947520" y="1378440"/>
            <a:ext cx="10764720" cy="1446840"/>
          </a:xfrm>
          <a:prstGeom prst="rect">
            <a:avLst/>
          </a:prstGeom>
          <a:noFill/>
          <a:ln>
            <a:noFill/>
          </a:ln>
        </p:spPr>
        <p:style>
          <a:lnRef idx="0"/>
          <a:fillRef idx="0"/>
          <a:effectRef idx="0"/>
          <a:fontRef idx="minor"/>
        </p:style>
        <p:txBody>
          <a:bodyPr lIns="90000" rIns="90000" tIns="45000" bIns="45000" anchor="b">
            <a:normAutofit/>
          </a:bodyPr>
          <a:p>
            <a:pPr>
              <a:lnSpc>
                <a:spcPct val="85000"/>
              </a:lnSpc>
            </a:pPr>
            <a:br/>
            <a:r>
              <a:rPr b="1" lang="en-US" sz="4800" spc="-32" strike="noStrike">
                <a:solidFill>
                  <a:srgbClr val="404040"/>
                </a:solidFill>
                <a:latin typeface="Calibri Light"/>
                <a:ea typeface="DejaVu Sans"/>
              </a:rPr>
              <a:t>Li et al.  2011 ~</a:t>
            </a:r>
            <a:br/>
            <a:r>
              <a:rPr b="0" lang="en-US" sz="4800" spc="-32" strike="noStrike">
                <a:solidFill>
                  <a:srgbClr val="404040"/>
                </a:solidFill>
                <a:latin typeface="Calibri Light"/>
                <a:ea typeface="DejaVu Sans"/>
              </a:rPr>
              <a:t>Biosimulation of Acute Phonotrauma: an Extended Model</a:t>
            </a:r>
            <a:br/>
            <a:endParaRPr b="0" lang="en-US" sz="4800" spc="-1" strike="noStrike">
              <a:latin typeface="Arial"/>
            </a:endParaRPr>
          </a:p>
        </p:txBody>
      </p:sp>
      <p:sp>
        <p:nvSpPr>
          <p:cNvPr id="168" name="Line 2"/>
          <p:cNvSpPr/>
          <p:nvPr/>
        </p:nvSpPr>
        <p:spPr>
          <a:xfrm>
            <a:off x="1106640" y="2228760"/>
            <a:ext cx="9163800" cy="360"/>
          </a:xfrm>
          <a:prstGeom prst="line">
            <a:avLst/>
          </a:prstGeom>
          <a:ln>
            <a:round/>
          </a:ln>
        </p:spPr>
        <p:style>
          <a:lnRef idx="3">
            <a:schemeClr val="accent2"/>
          </a:lnRef>
          <a:fillRef idx="0">
            <a:schemeClr val="accent2"/>
          </a:fillRef>
          <a:effectRef idx="2">
            <a:schemeClr val="accent2"/>
          </a:effectRef>
          <a:fontRef idx="minor"/>
        </p:style>
      </p:sp>
      <p:sp>
        <p:nvSpPr>
          <p:cNvPr id="169" name="CustomShape 3"/>
          <p:cNvSpPr/>
          <p:nvPr/>
        </p:nvSpPr>
        <p:spPr>
          <a:xfrm>
            <a:off x="947520" y="2229120"/>
            <a:ext cx="4400640" cy="397440"/>
          </a:xfrm>
          <a:prstGeom prst="rect">
            <a:avLst/>
          </a:prstGeom>
          <a:noFill/>
          <a:ln>
            <a:noFill/>
          </a:ln>
        </p:spPr>
        <p:style>
          <a:lnRef idx="0"/>
          <a:fillRef idx="0"/>
          <a:effectRef idx="0"/>
          <a:fontRef idx="minor"/>
        </p:style>
      </p:sp>
      <p:sp>
        <p:nvSpPr>
          <p:cNvPr id="170" name="CustomShape 4"/>
          <p:cNvSpPr/>
          <p:nvPr/>
        </p:nvSpPr>
        <p:spPr>
          <a:xfrm>
            <a:off x="1106640" y="2524320"/>
            <a:ext cx="8631000" cy="3014280"/>
          </a:xfrm>
          <a:prstGeom prst="rect">
            <a:avLst/>
          </a:prstGeom>
          <a:noFill/>
          <a:ln>
            <a:noFill/>
          </a:ln>
        </p:spPr>
        <p:style>
          <a:lnRef idx="0"/>
          <a:fillRef idx="0"/>
          <a:effectRef idx="0"/>
          <a:fontRef idx="minor"/>
        </p:style>
        <p:txBody>
          <a:bodyPr lIns="90000" rIns="90000" tIns="45000" bIns="45000"/>
          <a:p>
            <a:pPr marL="285840" indent="-283320">
              <a:lnSpc>
                <a:spcPct val="100000"/>
              </a:lnSpc>
              <a:buClr>
                <a:srgbClr val="9b2d1f"/>
              </a:buClr>
              <a:buFont typeface="Arial"/>
              <a:buChar char="•"/>
            </a:pPr>
            <a:r>
              <a:rPr b="0" lang="en-US" sz="2400" spc="-1" strike="noStrike">
                <a:solidFill>
                  <a:srgbClr val="000000"/>
                </a:solidFill>
                <a:latin typeface="Calibri"/>
                <a:ea typeface="DejaVu Sans"/>
              </a:rPr>
              <a:t>2-Dimensional ABM model</a:t>
            </a:r>
            <a:endParaRPr b="0" lang="en-US" sz="2400" spc="-1" strike="noStrike">
              <a:latin typeface="Arial"/>
            </a:endParaRPr>
          </a:p>
          <a:p>
            <a:pPr marL="285840" indent="-283320">
              <a:lnSpc>
                <a:spcPct val="100000"/>
              </a:lnSpc>
              <a:buClr>
                <a:srgbClr val="9b2d1f"/>
              </a:buClr>
              <a:buFont typeface="Arial"/>
              <a:buChar char="•"/>
            </a:pPr>
            <a:r>
              <a:rPr b="0" lang="en-US" sz="2400" spc="-1" strike="noStrike">
                <a:solidFill>
                  <a:srgbClr val="000000"/>
                </a:solidFill>
                <a:latin typeface="Calibri"/>
                <a:ea typeface="DejaVu Sans"/>
              </a:rPr>
              <a:t>Inflammation + synthesis of collagen/elastin (link to contraction) </a:t>
            </a:r>
            <a:endParaRPr b="0" lang="en-US" sz="2400" spc="-1" strike="noStrike">
              <a:latin typeface="Arial"/>
            </a:endParaRPr>
          </a:p>
          <a:p>
            <a:pPr>
              <a:lnSpc>
                <a:spcPct val="100000"/>
              </a:lnSpc>
            </a:pPr>
            <a:endParaRPr b="0" lang="en-US" sz="2400" spc="-1" strike="noStrike">
              <a:latin typeface="Arial"/>
            </a:endParaRPr>
          </a:p>
          <a:p>
            <a:pPr marL="285840" indent="-283320">
              <a:lnSpc>
                <a:spcPct val="100000"/>
              </a:lnSpc>
              <a:buClr>
                <a:srgbClr val="9b2d1f"/>
              </a:buClr>
              <a:buFont typeface="Arial"/>
              <a:buChar char="•"/>
            </a:pPr>
            <a:r>
              <a:rPr b="0" lang="en-US" sz="2400" spc="-1" strike="noStrike">
                <a:solidFill>
                  <a:srgbClr val="000000"/>
                </a:solidFill>
                <a:latin typeface="Calibri"/>
                <a:ea typeface="DejaVu Sans"/>
              </a:rPr>
              <a:t>Relevant cell populations:</a:t>
            </a:r>
            <a:endParaRPr b="0" lang="en-US" sz="2400" spc="-1" strike="noStrike">
              <a:latin typeface="Arial"/>
            </a:endParaRPr>
          </a:p>
          <a:p>
            <a:pPr lvl="1" marL="743040" indent="-283320">
              <a:lnSpc>
                <a:spcPct val="100000"/>
              </a:lnSpc>
              <a:buClr>
                <a:srgbClr val="9b2d1f"/>
              </a:buClr>
              <a:buFont typeface="Arial"/>
              <a:buChar char="•"/>
            </a:pPr>
            <a:r>
              <a:rPr b="0" lang="en-US" sz="2400" spc="-1" strike="noStrike">
                <a:solidFill>
                  <a:srgbClr val="000000"/>
                </a:solidFill>
                <a:latin typeface="Calibri"/>
                <a:ea typeface="DejaVu Sans"/>
              </a:rPr>
              <a:t>Platelets</a:t>
            </a:r>
            <a:endParaRPr b="0" lang="en-US" sz="2400" spc="-1" strike="noStrike">
              <a:latin typeface="Arial"/>
            </a:endParaRPr>
          </a:p>
          <a:p>
            <a:pPr lvl="1" marL="743040" indent="-283320">
              <a:lnSpc>
                <a:spcPct val="100000"/>
              </a:lnSpc>
              <a:buClr>
                <a:srgbClr val="9b2d1f"/>
              </a:buClr>
              <a:buFont typeface="Arial"/>
              <a:buChar char="•"/>
            </a:pPr>
            <a:r>
              <a:rPr b="0" lang="en-US" sz="2400" spc="-1" strike="noStrike">
                <a:solidFill>
                  <a:srgbClr val="000000"/>
                </a:solidFill>
                <a:latin typeface="Calibri"/>
                <a:ea typeface="DejaVu Sans"/>
              </a:rPr>
              <a:t>Macrophages</a:t>
            </a:r>
            <a:endParaRPr b="0" lang="en-US" sz="2400" spc="-1" strike="noStrike">
              <a:latin typeface="Arial"/>
            </a:endParaRPr>
          </a:p>
          <a:p>
            <a:pPr lvl="1" marL="743040" indent="-283320">
              <a:lnSpc>
                <a:spcPct val="100000"/>
              </a:lnSpc>
              <a:buClr>
                <a:srgbClr val="9b2d1f"/>
              </a:buClr>
              <a:buFont typeface="Arial"/>
              <a:buChar char="•"/>
            </a:pPr>
            <a:r>
              <a:rPr b="0" lang="en-US" sz="2400" spc="-1" strike="noStrike">
                <a:solidFill>
                  <a:srgbClr val="000000"/>
                </a:solidFill>
                <a:latin typeface="Calibri"/>
                <a:ea typeface="DejaVu Sans"/>
              </a:rPr>
              <a:t>Neutrophils</a:t>
            </a:r>
            <a:endParaRPr b="0" lang="en-US" sz="2400" spc="-1" strike="noStrike">
              <a:latin typeface="Arial"/>
            </a:endParaRPr>
          </a:p>
          <a:p>
            <a:pPr lvl="1" marL="743040" indent="-283320">
              <a:lnSpc>
                <a:spcPct val="100000"/>
              </a:lnSpc>
              <a:buClr>
                <a:srgbClr val="9b2d1f"/>
              </a:buClr>
              <a:buFont typeface="Arial"/>
              <a:buChar char="•"/>
            </a:pPr>
            <a:r>
              <a:rPr b="0" lang="en-US" sz="2400" spc="-1" strike="noStrike">
                <a:solidFill>
                  <a:srgbClr val="000000"/>
                </a:solidFill>
                <a:latin typeface="Calibri"/>
                <a:ea typeface="DejaVu Sans"/>
              </a:rPr>
              <a:t>Fibroblasts</a:t>
            </a:r>
            <a:endParaRPr b="0" lang="en-US" sz="2400" spc="-1" strike="noStrike">
              <a:latin typeface="Arial"/>
            </a:endParaRPr>
          </a:p>
        </p:txBody>
      </p:sp>
      <p:sp>
        <p:nvSpPr>
          <p:cNvPr id="171" name="CustomShape 5"/>
          <p:cNvSpPr/>
          <p:nvPr/>
        </p:nvSpPr>
        <p:spPr>
          <a:xfrm>
            <a:off x="8133480" y="3632400"/>
            <a:ext cx="3880440" cy="19170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ea typeface="DejaVu Sans"/>
              </a:rPr>
              <a:t>Key effector cytokines :</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Calibri"/>
                <a:ea typeface="DejaVu Sans"/>
              </a:rPr>
              <a:t>TNF-α</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Calibri"/>
                <a:ea typeface="DejaVu Sans"/>
              </a:rPr>
              <a:t>IL-1/6/8/10</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Calibri"/>
                <a:ea typeface="DejaVu Sans"/>
              </a:rPr>
              <a:t>TGF-β1</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Calibri"/>
                <a:ea typeface="DejaVu Sans"/>
              </a:rPr>
              <a:t>bFGF</a:t>
            </a:r>
            <a:endParaRPr b="0" lang="en-US" sz="2400" spc="-1" strike="noStrike">
              <a:latin typeface="Arial"/>
            </a:endParaRPr>
          </a:p>
        </p:txBody>
      </p:sp>
      <p:sp>
        <p:nvSpPr>
          <p:cNvPr id="172" name="CustomShape 6"/>
          <p:cNvSpPr/>
          <p:nvPr/>
        </p:nvSpPr>
        <p:spPr>
          <a:xfrm>
            <a:off x="5566320" y="3678480"/>
            <a:ext cx="1527120" cy="14598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ea typeface="DejaVu Sans"/>
              </a:rPr>
              <a:t>Fibres</a:t>
            </a:r>
            <a:r>
              <a:rPr b="0" lang="en-US" sz="1800" spc="-1" strike="noStrike">
                <a:solidFill>
                  <a:srgbClr val="000000"/>
                </a:solidFill>
                <a:latin typeface="Calibri"/>
                <a:ea typeface="DejaVu Sans"/>
              </a:rPr>
              <a:t>:</a:t>
            </a:r>
            <a:endParaRPr b="0" lang="en-US" sz="1800" spc="-1" strike="noStrike">
              <a:latin typeface="Arial"/>
            </a:endParaRPr>
          </a:p>
          <a:p>
            <a:pPr marL="285840" indent="-283320">
              <a:lnSpc>
                <a:spcPct val="100000"/>
              </a:lnSpc>
              <a:buClr>
                <a:srgbClr val="9b2d1f"/>
              </a:buClr>
              <a:buFont typeface="Arial"/>
              <a:buChar char="•"/>
            </a:pPr>
            <a:r>
              <a:rPr b="0" lang="en-US" sz="2400" spc="-1" strike="noStrike">
                <a:solidFill>
                  <a:srgbClr val="000000"/>
                </a:solidFill>
                <a:latin typeface="Calibri"/>
                <a:ea typeface="DejaVu Sans"/>
              </a:rPr>
              <a:t>Collagen</a:t>
            </a:r>
            <a:endParaRPr b="0" lang="en-US" sz="2400" spc="-1" strike="noStrike">
              <a:latin typeface="Arial"/>
            </a:endParaRPr>
          </a:p>
          <a:p>
            <a:pPr marL="285840" indent="-283320">
              <a:lnSpc>
                <a:spcPct val="100000"/>
              </a:lnSpc>
              <a:buClr>
                <a:srgbClr val="9b2d1f"/>
              </a:buClr>
              <a:buFont typeface="Arial"/>
              <a:buChar char="•"/>
            </a:pPr>
            <a:r>
              <a:rPr b="0" lang="en-US" sz="2400" spc="-1" strike="noStrike">
                <a:solidFill>
                  <a:srgbClr val="000000"/>
                </a:solidFill>
                <a:latin typeface="Calibri"/>
                <a:ea typeface="DejaVu Sans"/>
              </a:rPr>
              <a:t>Elastin</a:t>
            </a:r>
            <a:endParaRPr b="0" lang="en-US" sz="2400" spc="-1" strike="noStrike">
              <a:latin typeface="Arial"/>
            </a:endParaRPr>
          </a:p>
          <a:p>
            <a:pPr>
              <a:lnSpc>
                <a:spcPct val="100000"/>
              </a:lnSpc>
            </a:pPr>
            <a:endParaRPr b="0" lang="en-US" sz="24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6095880" y="1098720"/>
            <a:ext cx="5762160" cy="100296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Predicted cell trajectories for platelets, activated neutrophils, activated macrophages and activated fibroblasts.</a:t>
            </a:r>
            <a:endParaRPr b="0" lang="en-US" sz="2000" spc="-1" strike="noStrike">
              <a:latin typeface="Arial"/>
            </a:endParaRPr>
          </a:p>
        </p:txBody>
      </p:sp>
      <p:pic>
        <p:nvPicPr>
          <p:cNvPr id="174" name="Picture 4" descr=""/>
          <p:cNvPicPr/>
          <p:nvPr/>
        </p:nvPicPr>
        <p:blipFill>
          <a:blip r:embed="rId1"/>
          <a:stretch/>
        </p:blipFill>
        <p:spPr>
          <a:xfrm>
            <a:off x="905040" y="55440"/>
            <a:ext cx="5188680" cy="3007440"/>
          </a:xfrm>
          <a:prstGeom prst="rect">
            <a:avLst/>
          </a:prstGeom>
          <a:ln>
            <a:noFill/>
          </a:ln>
        </p:spPr>
      </p:pic>
      <p:sp>
        <p:nvSpPr>
          <p:cNvPr id="175" name="CustomShape 2"/>
          <p:cNvSpPr/>
          <p:nvPr/>
        </p:nvSpPr>
        <p:spPr>
          <a:xfrm>
            <a:off x="6235920" y="3909240"/>
            <a:ext cx="4501080" cy="6980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Calibri"/>
                <a:ea typeface="DejaVu Sans"/>
              </a:rPr>
              <a:t>Predicted ECM trajectories for new</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collagen, new elastin and new hyaluronan</a:t>
            </a:r>
            <a:endParaRPr b="0" lang="en-US" sz="2000" spc="-1" strike="noStrike">
              <a:latin typeface="Arial"/>
            </a:endParaRPr>
          </a:p>
        </p:txBody>
      </p:sp>
      <p:pic>
        <p:nvPicPr>
          <p:cNvPr id="176" name="" descr=""/>
          <p:cNvPicPr/>
          <p:nvPr/>
        </p:nvPicPr>
        <p:blipFill>
          <a:blip r:embed="rId2"/>
          <a:stretch/>
        </p:blipFill>
        <p:spPr>
          <a:xfrm>
            <a:off x="901800" y="3251160"/>
            <a:ext cx="4836600" cy="295704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77" name="CustomShape 1"/>
          <p:cNvSpPr/>
          <p:nvPr/>
        </p:nvSpPr>
        <p:spPr>
          <a:xfrm>
            <a:off x="1159560" y="1737720"/>
            <a:ext cx="10764720" cy="1446840"/>
          </a:xfrm>
          <a:prstGeom prst="rect">
            <a:avLst/>
          </a:prstGeom>
          <a:noFill/>
          <a:ln>
            <a:noFill/>
          </a:ln>
        </p:spPr>
        <p:style>
          <a:lnRef idx="0"/>
          <a:fillRef idx="0"/>
          <a:effectRef idx="0"/>
          <a:fontRef idx="minor"/>
        </p:style>
        <p:txBody>
          <a:bodyPr lIns="90000" rIns="90000" tIns="45000" bIns="45000" anchor="b">
            <a:normAutofit/>
          </a:bodyPr>
          <a:p>
            <a:pPr>
              <a:lnSpc>
                <a:spcPct val="85000"/>
              </a:lnSpc>
            </a:pPr>
            <a:br/>
            <a:r>
              <a:rPr b="1" lang="en-US" sz="5300" spc="-32" strike="noStrike">
                <a:solidFill>
                  <a:srgbClr val="404040"/>
                </a:solidFill>
                <a:latin typeface="Calibri Light"/>
                <a:ea typeface="DejaVu Sans"/>
              </a:rPr>
              <a:t>Boon et al. 2016 ~</a:t>
            </a:r>
            <a:br/>
            <a:r>
              <a:rPr b="0" lang="en-US" sz="5300" spc="-32" strike="noStrike">
                <a:solidFill>
                  <a:srgbClr val="404040"/>
                </a:solidFill>
                <a:latin typeface="Calibri Light"/>
                <a:ea typeface="DejaVu Sans"/>
              </a:rPr>
              <a:t>A multi-agent cell-based model for wound contraction</a:t>
            </a:r>
            <a:br/>
            <a:br/>
            <a:endParaRPr b="0" lang="en-US" sz="5300" spc="-1" strike="noStrike">
              <a:latin typeface="Arial"/>
            </a:endParaRPr>
          </a:p>
        </p:txBody>
      </p:sp>
      <p:sp>
        <p:nvSpPr>
          <p:cNvPr id="178" name="Line 2"/>
          <p:cNvSpPr/>
          <p:nvPr/>
        </p:nvSpPr>
        <p:spPr>
          <a:xfrm>
            <a:off x="1159560" y="2025720"/>
            <a:ext cx="9163800" cy="360"/>
          </a:xfrm>
          <a:prstGeom prst="line">
            <a:avLst/>
          </a:prstGeom>
          <a:ln>
            <a:round/>
          </a:ln>
        </p:spPr>
        <p:style>
          <a:lnRef idx="3">
            <a:schemeClr val="accent2"/>
          </a:lnRef>
          <a:fillRef idx="0">
            <a:schemeClr val="accent2"/>
          </a:fillRef>
          <a:effectRef idx="2">
            <a:schemeClr val="accent2"/>
          </a:effectRef>
          <a:fontRef idx="minor"/>
        </p:style>
      </p:sp>
      <p:sp>
        <p:nvSpPr>
          <p:cNvPr id="179" name="CustomShape 3"/>
          <p:cNvSpPr/>
          <p:nvPr/>
        </p:nvSpPr>
        <p:spPr>
          <a:xfrm>
            <a:off x="1027080" y="2314080"/>
            <a:ext cx="9161280" cy="3380040"/>
          </a:xfrm>
          <a:prstGeom prst="rect">
            <a:avLst/>
          </a:prstGeom>
          <a:noFill/>
          <a:ln>
            <a:noFill/>
          </a:ln>
        </p:spPr>
        <p:style>
          <a:lnRef idx="0"/>
          <a:fillRef idx="0"/>
          <a:effectRef idx="0"/>
          <a:fontRef idx="minor"/>
        </p:style>
        <p:txBody>
          <a:bodyPr lIns="90000" rIns="90000" tIns="45000" bIns="45000"/>
          <a:p>
            <a:pPr marL="285840" indent="-283320">
              <a:lnSpc>
                <a:spcPct val="100000"/>
              </a:lnSpc>
              <a:buClr>
                <a:srgbClr val="9b2d1f"/>
              </a:buClr>
              <a:buFont typeface="Arial"/>
              <a:buChar char="•"/>
            </a:pPr>
            <a:r>
              <a:rPr b="0" lang="en-US" sz="2400" spc="-1" strike="noStrike">
                <a:solidFill>
                  <a:srgbClr val="000000"/>
                </a:solidFill>
                <a:latin typeface="Calibri"/>
                <a:ea typeface="DejaVu Sans"/>
              </a:rPr>
              <a:t>Matlab</a:t>
            </a:r>
            <a:endParaRPr b="0" lang="en-US" sz="2400" spc="-1" strike="noStrike">
              <a:latin typeface="Arial"/>
            </a:endParaRPr>
          </a:p>
          <a:p>
            <a:pPr marL="285840" indent="-283320">
              <a:lnSpc>
                <a:spcPct val="100000"/>
              </a:lnSpc>
              <a:buClr>
                <a:srgbClr val="9b2d1f"/>
              </a:buClr>
              <a:buFont typeface="Arial"/>
              <a:buChar char="•"/>
            </a:pPr>
            <a:r>
              <a:rPr b="0" lang="en-US" sz="2400" spc="-1" strike="noStrike">
                <a:solidFill>
                  <a:srgbClr val="000000"/>
                </a:solidFill>
                <a:latin typeface="Calibri"/>
                <a:ea typeface="DejaVu Sans"/>
              </a:rPr>
              <a:t>3-Dimensional multi-agent cell-based hybrid model </a:t>
            </a:r>
            <a:endParaRPr b="0" lang="en-US" sz="2400" spc="-1" strike="noStrike">
              <a:latin typeface="Arial"/>
            </a:endParaRPr>
          </a:p>
          <a:p>
            <a:pPr marL="285840" indent="-283320">
              <a:lnSpc>
                <a:spcPct val="100000"/>
              </a:lnSpc>
              <a:buClr>
                <a:srgbClr val="9b2d1f"/>
              </a:buClr>
              <a:buFont typeface="Arial"/>
              <a:buChar char="•"/>
            </a:pPr>
            <a:r>
              <a:rPr b="0" lang="en-US" sz="2400" spc="-1" strike="noStrike">
                <a:solidFill>
                  <a:srgbClr val="000000"/>
                </a:solidFill>
                <a:latin typeface="Calibri"/>
                <a:ea typeface="DejaVu Sans"/>
              </a:rPr>
              <a:t>Contraction (The mechanical pulling of (myo-)fibroblasts on the ECM)</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marL="285840" indent="-283320">
              <a:lnSpc>
                <a:spcPct val="100000"/>
              </a:lnSpc>
              <a:buClr>
                <a:srgbClr val="9b2d1f"/>
              </a:buClr>
              <a:buFont typeface="Arial"/>
              <a:buChar char="•"/>
            </a:pPr>
            <a:r>
              <a:rPr b="0" lang="en-US" sz="2400" spc="-1" strike="noStrike">
                <a:solidFill>
                  <a:srgbClr val="000000"/>
                </a:solidFill>
                <a:latin typeface="Calibri"/>
                <a:ea typeface="DejaVu Sans"/>
              </a:rPr>
              <a:t>Relevant cell populations:</a:t>
            </a:r>
            <a:endParaRPr b="0" lang="en-US" sz="2400" spc="-1" strike="noStrike">
              <a:latin typeface="Arial"/>
            </a:endParaRPr>
          </a:p>
          <a:p>
            <a:pPr lvl="1" marL="743040" indent="-283320">
              <a:lnSpc>
                <a:spcPct val="100000"/>
              </a:lnSpc>
              <a:buClr>
                <a:srgbClr val="9b2d1f"/>
              </a:buClr>
              <a:buFont typeface="Arial"/>
              <a:buChar char="•"/>
            </a:pPr>
            <a:r>
              <a:rPr b="0" lang="en-US" sz="2400" spc="-1" strike="noStrike">
                <a:solidFill>
                  <a:srgbClr val="000000"/>
                </a:solidFill>
                <a:latin typeface="Calibri"/>
                <a:ea typeface="DejaVu Sans"/>
              </a:rPr>
              <a:t>Leukocytes (to simplify </a:t>
            </a:r>
            <a:endParaRPr b="0" lang="en-US" sz="2400" spc="-1" strike="noStrike">
              <a:latin typeface="Arial"/>
            </a:endParaRPr>
          </a:p>
          <a:p>
            <a:pPr lvl="1" marL="743040" indent="-283320">
              <a:lnSpc>
                <a:spcPct val="100000"/>
              </a:lnSpc>
              <a:buClr>
                <a:srgbClr val="9b2d1f"/>
              </a:buClr>
              <a:buFont typeface="Arial"/>
              <a:buChar char="•"/>
            </a:pPr>
            <a:r>
              <a:rPr b="0" lang="en-US" sz="2400" spc="-1" strike="noStrike">
                <a:solidFill>
                  <a:srgbClr val="000000"/>
                </a:solidFill>
                <a:latin typeface="Calibri"/>
                <a:ea typeface="DejaVu Sans"/>
              </a:rPr>
              <a:t>Fibroblasts</a:t>
            </a:r>
            <a:endParaRPr b="0" lang="en-US" sz="2400" spc="-1" strike="noStrike">
              <a:latin typeface="Arial"/>
            </a:endParaRPr>
          </a:p>
          <a:p>
            <a:pPr lvl="1" marL="743040" indent="-283320">
              <a:lnSpc>
                <a:spcPct val="100000"/>
              </a:lnSpc>
              <a:buClr>
                <a:srgbClr val="9b2d1f"/>
              </a:buClr>
              <a:buFont typeface="Arial"/>
              <a:buChar char="•"/>
            </a:pPr>
            <a:r>
              <a:rPr b="0" lang="en-US" sz="2400" spc="-1" strike="noStrike">
                <a:solidFill>
                  <a:srgbClr val="000000"/>
                </a:solidFill>
                <a:latin typeface="Calibri"/>
                <a:ea typeface="DejaVu Sans"/>
              </a:rPr>
              <a:t>myofibroblasts</a:t>
            </a:r>
            <a:endParaRPr b="0" lang="en-US" sz="2400" spc="-1" strike="noStrike">
              <a:latin typeface="Arial"/>
            </a:endParaRPr>
          </a:p>
        </p:txBody>
      </p:sp>
      <p:sp>
        <p:nvSpPr>
          <p:cNvPr id="180" name="CustomShape 4"/>
          <p:cNvSpPr/>
          <p:nvPr/>
        </p:nvSpPr>
        <p:spPr>
          <a:xfrm>
            <a:off x="8249400" y="4151880"/>
            <a:ext cx="3807360" cy="22827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ea typeface="DejaVu Sans"/>
              </a:rPr>
              <a:t>Key effector Cytokines/ Chemokines :</a:t>
            </a:r>
            <a:endParaRPr b="0" lang="en-US" sz="2400" spc="-1" strike="noStrike">
              <a:latin typeface="Arial"/>
            </a:endParaRPr>
          </a:p>
          <a:p>
            <a:pPr marL="343080" indent="-340560">
              <a:lnSpc>
                <a:spcPct val="100000"/>
              </a:lnSpc>
              <a:buClr>
                <a:srgbClr val="9b2d1f"/>
              </a:buClr>
              <a:buFont typeface="Arial"/>
              <a:buChar char="•"/>
            </a:pPr>
            <a:r>
              <a:rPr b="0" lang="en-US" sz="2400" spc="-1" strike="noStrike">
                <a:solidFill>
                  <a:srgbClr val="000000"/>
                </a:solidFill>
                <a:latin typeface="Calibri"/>
                <a:ea typeface="DejaVu Sans"/>
              </a:rPr>
              <a:t>tPA</a:t>
            </a:r>
            <a:endParaRPr b="0" lang="en-US" sz="2400" spc="-1" strike="noStrike">
              <a:latin typeface="Arial"/>
            </a:endParaRPr>
          </a:p>
          <a:p>
            <a:pPr marL="343080" indent="-340560">
              <a:lnSpc>
                <a:spcPct val="100000"/>
              </a:lnSpc>
              <a:buClr>
                <a:srgbClr val="9b2d1f"/>
              </a:buClr>
              <a:buFont typeface="Arial"/>
              <a:buChar char="•"/>
            </a:pPr>
            <a:r>
              <a:rPr b="0" lang="en-US" sz="2400" spc="-1" strike="noStrike">
                <a:solidFill>
                  <a:srgbClr val="000000"/>
                </a:solidFill>
                <a:latin typeface="Calibri"/>
                <a:ea typeface="DejaVu Sans"/>
              </a:rPr>
              <a:t>PDGF </a:t>
            </a:r>
            <a:endParaRPr b="0" lang="en-US" sz="2400" spc="-1" strike="noStrike">
              <a:latin typeface="Arial"/>
            </a:endParaRPr>
          </a:p>
          <a:p>
            <a:pPr marL="343080" indent="-340560">
              <a:lnSpc>
                <a:spcPct val="100000"/>
              </a:lnSpc>
              <a:buClr>
                <a:srgbClr val="9b2d1f"/>
              </a:buClr>
              <a:buFont typeface="Arial"/>
              <a:buChar char="•"/>
            </a:pPr>
            <a:r>
              <a:rPr b="0" lang="en-US" sz="2400" spc="-1" strike="noStrike">
                <a:solidFill>
                  <a:srgbClr val="000000"/>
                </a:solidFill>
                <a:latin typeface="Calibri"/>
                <a:ea typeface="DejaVu Sans"/>
              </a:rPr>
              <a:t>TGF-β </a:t>
            </a:r>
            <a:endParaRPr b="0" lang="en-US" sz="2400" spc="-1" strike="noStrike">
              <a:latin typeface="Arial"/>
            </a:endParaRPr>
          </a:p>
          <a:p>
            <a:pPr>
              <a:lnSpc>
                <a:spcPct val="100000"/>
              </a:lnSpc>
            </a:pPr>
            <a:endParaRPr b="0" lang="en-US" sz="2400" spc="-1" strike="noStrike">
              <a:latin typeface="Arial"/>
            </a:endParaRPr>
          </a:p>
        </p:txBody>
      </p:sp>
      <p:sp>
        <p:nvSpPr>
          <p:cNvPr id="181" name="CustomShape 5"/>
          <p:cNvSpPr/>
          <p:nvPr/>
        </p:nvSpPr>
        <p:spPr>
          <a:xfrm>
            <a:off x="5616720" y="4178880"/>
            <a:ext cx="1527120" cy="14598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ea typeface="DejaVu Sans"/>
              </a:rPr>
              <a:t>Fibres</a:t>
            </a:r>
            <a:r>
              <a:rPr b="0" lang="en-US" sz="1800" spc="-1" strike="noStrike">
                <a:solidFill>
                  <a:srgbClr val="000000"/>
                </a:solidFill>
                <a:latin typeface="Calibri"/>
                <a:ea typeface="DejaVu Sans"/>
              </a:rPr>
              <a:t>:</a:t>
            </a:r>
            <a:endParaRPr b="0" lang="en-US" sz="1800" spc="-1" strike="noStrike">
              <a:latin typeface="Arial"/>
            </a:endParaRPr>
          </a:p>
          <a:p>
            <a:pPr marL="285840" indent="-283320">
              <a:lnSpc>
                <a:spcPct val="100000"/>
              </a:lnSpc>
              <a:buClr>
                <a:srgbClr val="9b2d1f"/>
              </a:buClr>
              <a:buFont typeface="Arial"/>
              <a:buChar char="•"/>
            </a:pPr>
            <a:r>
              <a:rPr b="0" lang="en-US" sz="2400" spc="-1" strike="noStrike">
                <a:solidFill>
                  <a:srgbClr val="000000"/>
                </a:solidFill>
                <a:latin typeface="Calibri"/>
                <a:ea typeface="DejaVu Sans"/>
              </a:rPr>
              <a:t>Collagen</a:t>
            </a:r>
            <a:endParaRPr b="0" lang="en-US" sz="2400" spc="-1" strike="noStrike">
              <a:latin typeface="Arial"/>
            </a:endParaRPr>
          </a:p>
          <a:p>
            <a:pPr marL="285840" indent="-283320">
              <a:lnSpc>
                <a:spcPct val="100000"/>
              </a:lnSpc>
              <a:buClr>
                <a:srgbClr val="9b2d1f"/>
              </a:buClr>
              <a:buFont typeface="Arial"/>
              <a:buChar char="•"/>
            </a:pPr>
            <a:r>
              <a:rPr b="0" lang="en-US" sz="2400" spc="-1" strike="noStrike">
                <a:solidFill>
                  <a:srgbClr val="000000"/>
                </a:solidFill>
                <a:latin typeface="Calibri"/>
                <a:ea typeface="DejaVu Sans"/>
              </a:rPr>
              <a:t>Fibrin</a:t>
            </a:r>
            <a:endParaRPr b="0" lang="en-US" sz="2400" spc="-1" strike="noStrike">
              <a:latin typeface="Arial"/>
            </a:endParaRPr>
          </a:p>
          <a:p>
            <a:pPr>
              <a:lnSpc>
                <a:spcPct val="100000"/>
              </a:lnSpc>
            </a:pPr>
            <a:endParaRPr b="0" lang="en-US" sz="24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2" name="Picture 1" descr=""/>
          <p:cNvPicPr/>
          <p:nvPr/>
        </p:nvPicPr>
        <p:blipFill>
          <a:blip r:embed="rId1"/>
          <a:stretch/>
        </p:blipFill>
        <p:spPr>
          <a:xfrm>
            <a:off x="715680" y="336240"/>
            <a:ext cx="6595920" cy="5518800"/>
          </a:xfrm>
          <a:prstGeom prst="rect">
            <a:avLst/>
          </a:prstGeom>
          <a:ln>
            <a:noFill/>
          </a:ln>
        </p:spPr>
      </p:pic>
      <p:sp>
        <p:nvSpPr>
          <p:cNvPr id="183" name="CustomShape 1"/>
          <p:cNvSpPr/>
          <p:nvPr/>
        </p:nvSpPr>
        <p:spPr>
          <a:xfrm>
            <a:off x="8507880" y="622800"/>
            <a:ext cx="2701080" cy="9111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3D Fibrin profiles at consecutive times for t=0h, t=1h, t=2h and t=5 h. </a:t>
            </a:r>
            <a:endParaRPr b="0" lang="en-US" sz="1800" spc="-1" strike="noStrike">
              <a:latin typeface="Arial"/>
            </a:endParaRPr>
          </a:p>
        </p:txBody>
      </p:sp>
      <p:sp>
        <p:nvSpPr>
          <p:cNvPr id="184" name="CustomShape 2"/>
          <p:cNvSpPr/>
          <p:nvPr/>
        </p:nvSpPr>
        <p:spPr>
          <a:xfrm>
            <a:off x="8705880" y="2398680"/>
            <a:ext cx="223344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Also for Collagen/ TGF</a:t>
            </a:r>
            <a:endParaRPr b="0" lang="en-US" sz="18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Picture 1" descr=""/>
          <p:cNvPicPr/>
          <p:nvPr/>
        </p:nvPicPr>
        <p:blipFill>
          <a:blip r:embed="rId1"/>
          <a:stretch/>
        </p:blipFill>
        <p:spPr>
          <a:xfrm>
            <a:off x="792360" y="1388160"/>
            <a:ext cx="4826520" cy="3655080"/>
          </a:xfrm>
          <a:prstGeom prst="rect">
            <a:avLst/>
          </a:prstGeom>
          <a:ln>
            <a:noFill/>
          </a:ln>
        </p:spPr>
      </p:pic>
      <p:sp>
        <p:nvSpPr>
          <p:cNvPr id="186" name="CustomShape 1"/>
          <p:cNvSpPr/>
          <p:nvPr/>
        </p:nvSpPr>
        <p:spPr>
          <a:xfrm>
            <a:off x="6570360" y="1232280"/>
            <a:ext cx="4532400" cy="155124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ea typeface="DejaVu Sans"/>
              </a:rPr>
              <a:t>One of the most problematic issues regarding severe burns or deep wounds is the permanent contraction of the wound.</a:t>
            </a:r>
            <a:endParaRPr b="0" lang="en-US" sz="24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87" name="CustomShape 1"/>
          <p:cNvSpPr/>
          <p:nvPr/>
        </p:nvSpPr>
        <p:spPr>
          <a:xfrm>
            <a:off x="1159560" y="1737720"/>
            <a:ext cx="10764720" cy="1446840"/>
          </a:xfrm>
          <a:prstGeom prst="rect">
            <a:avLst/>
          </a:prstGeom>
          <a:noFill/>
          <a:ln>
            <a:noFill/>
          </a:ln>
        </p:spPr>
        <p:style>
          <a:lnRef idx="0"/>
          <a:fillRef idx="0"/>
          <a:effectRef idx="0"/>
          <a:fontRef idx="minor"/>
        </p:style>
        <p:txBody>
          <a:bodyPr lIns="90000" rIns="90000" tIns="45000" bIns="45000" anchor="b">
            <a:normAutofit/>
          </a:bodyPr>
          <a:p>
            <a:pPr>
              <a:lnSpc>
                <a:spcPct val="85000"/>
              </a:lnSpc>
            </a:pPr>
            <a:br/>
            <a:r>
              <a:rPr b="1" lang="en-US" sz="5300" spc="-32" strike="noStrike">
                <a:solidFill>
                  <a:srgbClr val="404040"/>
                </a:solidFill>
                <a:latin typeface="Calibri Light"/>
                <a:ea typeface="DejaVu Sans"/>
              </a:rPr>
              <a:t>Tepole et al. 2017 ~</a:t>
            </a:r>
            <a:br/>
            <a:r>
              <a:rPr b="0" lang="en-US" sz="5300" spc="-32" strike="noStrike">
                <a:solidFill>
                  <a:srgbClr val="404040"/>
                </a:solidFill>
                <a:latin typeface="Calibri Light"/>
                <a:ea typeface="DejaVu Sans"/>
              </a:rPr>
              <a:t>Computational systems mechanobiology of Wound Healing</a:t>
            </a:r>
            <a:br/>
            <a:br/>
            <a:endParaRPr b="0" lang="en-US" sz="5300" spc="-1" strike="noStrike">
              <a:latin typeface="Arial"/>
            </a:endParaRPr>
          </a:p>
        </p:txBody>
      </p:sp>
      <p:sp>
        <p:nvSpPr>
          <p:cNvPr id="188" name="Line 2"/>
          <p:cNvSpPr/>
          <p:nvPr/>
        </p:nvSpPr>
        <p:spPr>
          <a:xfrm>
            <a:off x="1288800" y="2042280"/>
            <a:ext cx="9163800" cy="360"/>
          </a:xfrm>
          <a:prstGeom prst="line">
            <a:avLst/>
          </a:prstGeom>
          <a:ln>
            <a:round/>
          </a:ln>
        </p:spPr>
        <p:style>
          <a:lnRef idx="3">
            <a:schemeClr val="accent2"/>
          </a:lnRef>
          <a:fillRef idx="0">
            <a:schemeClr val="accent2"/>
          </a:fillRef>
          <a:effectRef idx="2">
            <a:schemeClr val="accent2"/>
          </a:effectRef>
          <a:fontRef idx="minor"/>
        </p:style>
      </p:sp>
      <p:sp>
        <p:nvSpPr>
          <p:cNvPr id="189" name="CustomShape 3"/>
          <p:cNvSpPr/>
          <p:nvPr/>
        </p:nvSpPr>
        <p:spPr>
          <a:xfrm>
            <a:off x="1288800" y="1953000"/>
            <a:ext cx="4400640" cy="6980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190" name="CustomShape 4"/>
          <p:cNvSpPr/>
          <p:nvPr/>
        </p:nvSpPr>
        <p:spPr>
          <a:xfrm>
            <a:off x="1106640" y="2524320"/>
            <a:ext cx="8187480" cy="3380040"/>
          </a:xfrm>
          <a:prstGeom prst="rect">
            <a:avLst/>
          </a:prstGeom>
          <a:noFill/>
          <a:ln>
            <a:noFill/>
          </a:ln>
        </p:spPr>
        <p:style>
          <a:lnRef idx="0"/>
          <a:fillRef idx="0"/>
          <a:effectRef idx="0"/>
          <a:fontRef idx="minor"/>
        </p:style>
        <p:txBody>
          <a:bodyPr lIns="90000" rIns="90000" tIns="45000" bIns="45000"/>
          <a:p>
            <a:pPr marL="285840" indent="-283320">
              <a:lnSpc>
                <a:spcPct val="100000"/>
              </a:lnSpc>
              <a:buClr>
                <a:srgbClr val="000000"/>
              </a:buClr>
              <a:buFont typeface="Arial"/>
              <a:buChar char="•"/>
            </a:pPr>
            <a:r>
              <a:rPr b="0" lang="en-US" sz="2400" spc="-1" strike="noStrike">
                <a:solidFill>
                  <a:srgbClr val="000000"/>
                </a:solidFill>
                <a:latin typeface="Calibri"/>
                <a:ea typeface="DejaVu Sans"/>
              </a:rPr>
              <a:t>2-Dimensional EBM model</a:t>
            </a:r>
            <a:endParaRPr b="0" lang="en-US" sz="2400" spc="-1" strike="noStrike">
              <a:latin typeface="Arial"/>
            </a:endParaRPr>
          </a:p>
          <a:p>
            <a:pPr marL="285840" indent="-283320">
              <a:lnSpc>
                <a:spcPct val="100000"/>
              </a:lnSpc>
              <a:buClr>
                <a:srgbClr val="000000"/>
              </a:buClr>
              <a:buFont typeface="Arial"/>
              <a:buChar char="•"/>
            </a:pPr>
            <a:r>
              <a:rPr b="0" lang="en-US" sz="2400" spc="-1" strike="noStrike">
                <a:solidFill>
                  <a:srgbClr val="000000"/>
                </a:solidFill>
                <a:latin typeface="Calibri"/>
                <a:ea typeface="DejaVu Sans"/>
              </a:rPr>
              <a:t>Proliferation and Remodeling</a:t>
            </a:r>
            <a:endParaRPr b="0" lang="en-US" sz="2400" spc="-1" strike="noStrike">
              <a:latin typeface="Arial"/>
            </a:endParaRPr>
          </a:p>
          <a:p>
            <a:pPr marL="285840" indent="-283320">
              <a:lnSpc>
                <a:spcPct val="100000"/>
              </a:lnSpc>
              <a:buClr>
                <a:srgbClr val="000000"/>
              </a:buClr>
              <a:buFont typeface="Arial"/>
              <a:buChar char="•"/>
            </a:pPr>
            <a:r>
              <a:rPr b="0" lang="en-US" sz="2400" spc="-1" strike="noStrike">
                <a:solidFill>
                  <a:srgbClr val="000000"/>
                </a:solidFill>
                <a:latin typeface="Calibri"/>
                <a:ea typeface="DejaVu Sans"/>
              </a:rPr>
              <a:t>Modeling Angiogenesis, Contraction and Re-epithelialization</a:t>
            </a:r>
            <a:endParaRPr b="0" lang="en-US" sz="2400" spc="-1" strike="noStrike">
              <a:latin typeface="Arial"/>
            </a:endParaRPr>
          </a:p>
          <a:p>
            <a:pPr>
              <a:lnSpc>
                <a:spcPct val="100000"/>
              </a:lnSpc>
            </a:pPr>
            <a:endParaRPr b="0" lang="en-US" sz="2400" spc="-1" strike="noStrike">
              <a:latin typeface="Arial"/>
            </a:endParaRPr>
          </a:p>
          <a:p>
            <a:pPr marL="285840" indent="-283320">
              <a:lnSpc>
                <a:spcPct val="100000"/>
              </a:lnSpc>
              <a:buClr>
                <a:srgbClr val="000000"/>
              </a:buClr>
              <a:buFont typeface="Arial"/>
              <a:buChar char="•"/>
            </a:pPr>
            <a:r>
              <a:rPr b="0" lang="en-US" sz="2400" spc="-1" strike="noStrike">
                <a:solidFill>
                  <a:srgbClr val="000000"/>
                </a:solidFill>
                <a:latin typeface="Calibri"/>
                <a:ea typeface="DejaVu Sans"/>
              </a:rPr>
              <a:t>Including changes in relevant cell populations (Endothelial cells, Macrophages, Fibroblasts, Myofibroblasts, Keratinocytes) and their key effector cytokines (TGF-α, FGF-7, PDGF, TGF-β1, FGF(1,2,4), VEGF), and mechanical loads</a:t>
            </a:r>
            <a:endParaRPr b="0" lang="en-US" sz="2400" spc="-1" strike="noStrike">
              <a:latin typeface="Arial"/>
            </a:endParaRPr>
          </a:p>
          <a:p>
            <a:pPr>
              <a:lnSpc>
                <a:spcPct val="100000"/>
              </a:lnSpc>
            </a:pPr>
            <a:endParaRPr b="0" lang="en-US" sz="24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91" name="CustomShape 1"/>
          <p:cNvSpPr/>
          <p:nvPr/>
        </p:nvSpPr>
        <p:spPr>
          <a:xfrm>
            <a:off x="743040" y="639720"/>
            <a:ext cx="10055880" cy="144684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32" strike="noStrike">
                <a:solidFill>
                  <a:srgbClr val="404040"/>
                </a:solidFill>
                <a:latin typeface="Calibri Light"/>
                <a:ea typeface="DejaVu Sans"/>
              </a:rPr>
              <a:t>Research Questions + Aim:</a:t>
            </a:r>
            <a:br/>
            <a:endParaRPr b="0" lang="en-US" sz="4800" spc="-1" strike="noStrike">
              <a:latin typeface="Arial"/>
            </a:endParaRPr>
          </a:p>
        </p:txBody>
      </p:sp>
      <p:sp>
        <p:nvSpPr>
          <p:cNvPr id="192" name="CustomShape 2"/>
          <p:cNvSpPr/>
          <p:nvPr/>
        </p:nvSpPr>
        <p:spPr>
          <a:xfrm>
            <a:off x="3082680" y="2608200"/>
            <a:ext cx="10055880" cy="4020120"/>
          </a:xfrm>
          <a:prstGeom prst="rect">
            <a:avLst/>
          </a:prstGeom>
          <a:noFill/>
          <a:ln>
            <a:noFill/>
          </a:ln>
        </p:spPr>
        <p:style>
          <a:lnRef idx="0"/>
          <a:fillRef idx="0"/>
          <a:effectRef idx="0"/>
          <a:fontRef idx="minor"/>
        </p:style>
        <p:txBody>
          <a:bodyPr lIns="0" rIns="0" tIns="45000" bIns="45000"/>
          <a:p>
            <a:pPr marL="457200" indent="-454680">
              <a:lnSpc>
                <a:spcPct val="90000"/>
              </a:lnSpc>
              <a:spcBef>
                <a:spcPts val="1199"/>
              </a:spcBef>
              <a:spcAft>
                <a:spcPts val="201"/>
              </a:spcAft>
              <a:buClr>
                <a:srgbClr val="000000"/>
              </a:buClr>
              <a:buFont typeface="Calibri Light"/>
              <a:buAutoNum type="arabicPeriod"/>
            </a:pPr>
            <a:r>
              <a:rPr b="0" lang="en-US" sz="1800" spc="-1" strike="noStrike">
                <a:solidFill>
                  <a:srgbClr val="000000"/>
                </a:solidFill>
                <a:latin typeface="Calibri"/>
                <a:ea typeface="DejaVu Sans"/>
              </a:rPr>
              <a:t>What causes a better healing of burn wounds? </a:t>
            </a:r>
            <a:endParaRPr b="0" lang="en-US" sz="1800" spc="-1" strike="noStrike">
              <a:latin typeface="Arial"/>
            </a:endParaRPr>
          </a:p>
          <a:p>
            <a:pPr marL="457200" indent="-454680">
              <a:lnSpc>
                <a:spcPct val="90000"/>
              </a:lnSpc>
              <a:spcBef>
                <a:spcPts val="1199"/>
              </a:spcBef>
              <a:spcAft>
                <a:spcPts val="201"/>
              </a:spcAft>
              <a:buClr>
                <a:srgbClr val="000000"/>
              </a:buClr>
              <a:buFont typeface="Calibri Light"/>
              <a:buAutoNum type="arabicPeriod"/>
            </a:pPr>
            <a:r>
              <a:rPr b="0" lang="en-US" sz="1800" spc="-1" strike="noStrike">
                <a:solidFill>
                  <a:srgbClr val="000000"/>
                </a:solidFill>
                <a:latin typeface="Calibri"/>
                <a:ea typeface="DejaVu Sans"/>
              </a:rPr>
              <a:t>What is the link between the AP model and the cutaneous wound healing model?</a:t>
            </a: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sp>
        <p:nvSpPr>
          <p:cNvPr id="193" name="Line 3"/>
          <p:cNvSpPr/>
          <p:nvPr/>
        </p:nvSpPr>
        <p:spPr>
          <a:xfrm>
            <a:off x="853920" y="1521000"/>
            <a:ext cx="7746840" cy="360"/>
          </a:xfrm>
          <a:prstGeom prst="line">
            <a:avLst/>
          </a:prstGeom>
          <a:ln>
            <a:round/>
          </a:ln>
        </p:spPr>
        <p:style>
          <a:lnRef idx="3">
            <a:schemeClr val="accent2"/>
          </a:lnRef>
          <a:fillRef idx="0">
            <a:schemeClr val="accent2"/>
          </a:fillRef>
          <a:effectRef idx="2">
            <a:schemeClr val="accent2"/>
          </a:effectRef>
          <a:fontRef idx="minor"/>
        </p:style>
      </p:sp>
      <p:pic>
        <p:nvPicPr>
          <p:cNvPr id="194" name="Picture 8" descr=""/>
          <p:cNvPicPr/>
          <p:nvPr/>
        </p:nvPicPr>
        <p:blipFill>
          <a:blip r:embed="rId1"/>
          <a:stretch/>
        </p:blipFill>
        <p:spPr>
          <a:xfrm>
            <a:off x="1598400" y="4337280"/>
            <a:ext cx="1070640" cy="1070640"/>
          </a:xfrm>
          <a:prstGeom prst="rect">
            <a:avLst/>
          </a:prstGeom>
          <a:ln>
            <a:noFill/>
          </a:ln>
        </p:spPr>
      </p:pic>
      <p:sp>
        <p:nvSpPr>
          <p:cNvPr id="195" name="Line 4"/>
          <p:cNvSpPr/>
          <p:nvPr/>
        </p:nvSpPr>
        <p:spPr>
          <a:xfrm>
            <a:off x="1493640" y="3574800"/>
            <a:ext cx="1183320" cy="360"/>
          </a:xfrm>
          <a:prstGeom prst="line">
            <a:avLst/>
          </a:prstGeom>
          <a:ln>
            <a:round/>
          </a:ln>
        </p:spPr>
        <p:style>
          <a:lnRef idx="3">
            <a:schemeClr val="accent2"/>
          </a:lnRef>
          <a:fillRef idx="0">
            <a:schemeClr val="accent2"/>
          </a:fillRef>
          <a:effectRef idx="2">
            <a:schemeClr val="accent2"/>
          </a:effectRef>
          <a:fontRef idx="minor"/>
        </p:style>
      </p:sp>
      <p:sp>
        <p:nvSpPr>
          <p:cNvPr id="196" name="Line 5"/>
          <p:cNvSpPr/>
          <p:nvPr/>
        </p:nvSpPr>
        <p:spPr>
          <a:xfrm>
            <a:off x="1488240" y="5574960"/>
            <a:ext cx="1183320" cy="360"/>
          </a:xfrm>
          <a:prstGeom prst="line">
            <a:avLst/>
          </a:prstGeom>
          <a:ln>
            <a:round/>
          </a:ln>
        </p:spPr>
        <p:style>
          <a:lnRef idx="3">
            <a:schemeClr val="accent2"/>
          </a:lnRef>
          <a:fillRef idx="0">
            <a:schemeClr val="accent2"/>
          </a:fillRef>
          <a:effectRef idx="2">
            <a:schemeClr val="accent2"/>
          </a:effectRef>
          <a:fontRef idx="minor"/>
        </p:style>
      </p:sp>
      <p:pic>
        <p:nvPicPr>
          <p:cNvPr id="197" name="Picture 15" descr=""/>
          <p:cNvPicPr/>
          <p:nvPr/>
        </p:nvPicPr>
        <p:blipFill>
          <a:blip r:embed="rId2"/>
          <a:stretch/>
        </p:blipFill>
        <p:spPr>
          <a:xfrm>
            <a:off x="1608120" y="2466360"/>
            <a:ext cx="941400" cy="941400"/>
          </a:xfrm>
          <a:prstGeom prst="rect">
            <a:avLst/>
          </a:prstGeom>
          <a:ln>
            <a:noFill/>
          </a:ln>
        </p:spPr>
      </p:pic>
      <p:sp>
        <p:nvSpPr>
          <p:cNvPr id="198" name="CustomShape 6"/>
          <p:cNvSpPr/>
          <p:nvPr/>
        </p:nvSpPr>
        <p:spPr>
          <a:xfrm>
            <a:off x="3240720" y="4690440"/>
            <a:ext cx="6714000" cy="6368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A novel computational framework combining the AP and ABM models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to simulate the healing of burn wounds</a:t>
            </a:r>
            <a:endParaRPr b="0" lang="en-US" sz="18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1257480" y="256320"/>
            <a:ext cx="10055880" cy="144684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32" strike="noStrike">
                <a:solidFill>
                  <a:srgbClr val="404040"/>
                </a:solidFill>
                <a:latin typeface="Calibri Light"/>
                <a:ea typeface="DejaVu Sans"/>
              </a:rPr>
              <a:t>Index</a:t>
            </a:r>
            <a:endParaRPr b="0" lang="en-US" sz="4800" spc="-1" strike="noStrike">
              <a:latin typeface="Arial"/>
            </a:endParaRPr>
          </a:p>
        </p:txBody>
      </p:sp>
      <p:sp>
        <p:nvSpPr>
          <p:cNvPr id="95" name="Line 2"/>
          <p:cNvSpPr/>
          <p:nvPr/>
        </p:nvSpPr>
        <p:spPr>
          <a:xfrm>
            <a:off x="1257120" y="1683720"/>
            <a:ext cx="1657440" cy="360"/>
          </a:xfrm>
          <a:prstGeom prst="line">
            <a:avLst/>
          </a:prstGeom>
          <a:ln>
            <a:round/>
          </a:ln>
        </p:spPr>
        <p:style>
          <a:lnRef idx="3">
            <a:schemeClr val="accent2"/>
          </a:lnRef>
          <a:fillRef idx="0">
            <a:schemeClr val="accent2"/>
          </a:fillRef>
          <a:effectRef idx="2">
            <a:schemeClr val="accent2"/>
          </a:effectRef>
          <a:fontRef idx="minor"/>
        </p:style>
      </p:sp>
      <p:sp>
        <p:nvSpPr>
          <p:cNvPr id="96" name="CustomShape 3"/>
          <p:cNvSpPr/>
          <p:nvPr/>
        </p:nvSpPr>
        <p:spPr>
          <a:xfrm>
            <a:off x="1155600" y="2064960"/>
            <a:ext cx="4937760" cy="2922120"/>
          </a:xfrm>
          <a:prstGeom prst="rect">
            <a:avLst/>
          </a:prstGeom>
          <a:noFill/>
          <a:ln>
            <a:noFill/>
          </a:ln>
        </p:spPr>
        <p:style>
          <a:lnRef idx="0"/>
          <a:fillRef idx="0"/>
          <a:effectRef idx="0"/>
          <a:fontRef idx="minor"/>
        </p:style>
        <p:txBody>
          <a:bodyPr lIns="90000" rIns="90000" tIns="45000" bIns="45000"/>
          <a:p>
            <a:pPr marL="285840" indent="-283320">
              <a:lnSpc>
                <a:spcPct val="100000"/>
              </a:lnSpc>
              <a:buClr>
                <a:srgbClr val="9b2d1f"/>
              </a:buClr>
              <a:buFont typeface="Arial"/>
              <a:buChar char="•"/>
            </a:pPr>
            <a:r>
              <a:rPr b="0" lang="en-US" sz="2800" spc="-1" strike="noStrike">
                <a:solidFill>
                  <a:srgbClr val="000000"/>
                </a:solidFill>
                <a:latin typeface="Calibri"/>
                <a:ea typeface="DejaVu Sans"/>
              </a:rPr>
              <a:t>Introduction</a:t>
            </a:r>
            <a:endParaRPr b="0" lang="en-US" sz="2800" spc="-1" strike="noStrike">
              <a:latin typeface="Arial"/>
            </a:endParaRPr>
          </a:p>
          <a:p>
            <a:pPr marL="285840" indent="-283320">
              <a:lnSpc>
                <a:spcPct val="100000"/>
              </a:lnSpc>
              <a:buClr>
                <a:srgbClr val="9b2d1f"/>
              </a:buClr>
              <a:buFont typeface="Arial"/>
              <a:buChar char="•"/>
            </a:pPr>
            <a:r>
              <a:rPr b="0" lang="en-US" sz="2800" spc="-1" strike="noStrike">
                <a:solidFill>
                  <a:srgbClr val="000000"/>
                </a:solidFill>
                <a:latin typeface="Calibri"/>
                <a:ea typeface="DejaVu Sans"/>
              </a:rPr>
              <a:t>Previously built models</a:t>
            </a:r>
            <a:endParaRPr b="0" lang="en-US" sz="2800" spc="-1" strike="noStrike">
              <a:latin typeface="Arial"/>
            </a:endParaRPr>
          </a:p>
          <a:p>
            <a:pPr marL="285840" indent="-283320">
              <a:lnSpc>
                <a:spcPct val="100000"/>
              </a:lnSpc>
              <a:buClr>
                <a:srgbClr val="9b2d1f"/>
              </a:buClr>
              <a:buFont typeface="Arial"/>
              <a:buChar char="•"/>
            </a:pPr>
            <a:r>
              <a:rPr b="0" lang="en-US" sz="2800" spc="-1" strike="noStrike">
                <a:solidFill>
                  <a:srgbClr val="000000"/>
                </a:solidFill>
                <a:latin typeface="Calibri"/>
                <a:ea typeface="DejaVu Sans"/>
              </a:rPr>
              <a:t>Proposal</a:t>
            </a:r>
            <a:endParaRPr b="0" lang="en-US" sz="2800" spc="-1" strike="noStrike">
              <a:latin typeface="Arial"/>
            </a:endParaRPr>
          </a:p>
          <a:p>
            <a:pPr marL="285840" indent="-283320">
              <a:lnSpc>
                <a:spcPct val="100000"/>
              </a:lnSpc>
              <a:buClr>
                <a:srgbClr val="9b2d1f"/>
              </a:buClr>
              <a:buFont typeface="Arial"/>
              <a:buChar char="•"/>
            </a:pPr>
            <a:r>
              <a:rPr b="0" lang="en-US" sz="2800" spc="-1" strike="noStrike">
                <a:solidFill>
                  <a:srgbClr val="000000"/>
                </a:solidFill>
                <a:latin typeface="Calibri"/>
                <a:ea typeface="DejaVu Sans"/>
              </a:rPr>
              <a:t>Possible biomarkers</a:t>
            </a:r>
            <a:endParaRPr b="0" lang="en-US" sz="2800" spc="-1" strike="noStrike">
              <a:latin typeface="Arial"/>
            </a:endParaRPr>
          </a:p>
          <a:p>
            <a:pPr marL="285840" indent="-283320">
              <a:lnSpc>
                <a:spcPct val="100000"/>
              </a:lnSpc>
              <a:buClr>
                <a:srgbClr val="9b2d1f"/>
              </a:buClr>
              <a:buFont typeface="Arial"/>
              <a:buChar char="•"/>
            </a:pPr>
            <a:r>
              <a:rPr b="0" lang="en-US" sz="2800" spc="-1" strike="noStrike">
                <a:solidFill>
                  <a:srgbClr val="000000"/>
                </a:solidFill>
                <a:latin typeface="Calibri"/>
                <a:ea typeface="DejaVu Sans"/>
              </a:rPr>
              <a:t>Possible sociomarkers</a:t>
            </a:r>
            <a:endParaRPr b="0" lang="en-US" sz="2800" spc="-1" strike="noStrike">
              <a:latin typeface="Arial"/>
            </a:endParaRPr>
          </a:p>
          <a:p>
            <a:pPr marL="285840" indent="-283320">
              <a:lnSpc>
                <a:spcPct val="100000"/>
              </a:lnSpc>
              <a:buClr>
                <a:srgbClr val="9b2d1f"/>
              </a:buClr>
              <a:buFont typeface="Arial"/>
              <a:buChar char="•"/>
            </a:pPr>
            <a:r>
              <a:rPr b="0" lang="en-US" sz="2800" spc="-1" strike="noStrike">
                <a:solidFill>
                  <a:srgbClr val="000000"/>
                </a:solidFill>
                <a:latin typeface="Calibri"/>
                <a:ea typeface="DejaVu Sans"/>
              </a:rPr>
              <a:t>Data available?</a:t>
            </a:r>
            <a:endParaRPr b="0" lang="en-US" sz="2800" spc="-1" strike="noStrike">
              <a:latin typeface="Arial"/>
            </a:endParaRPr>
          </a:p>
          <a:p>
            <a:pPr>
              <a:lnSpc>
                <a:spcPct val="100000"/>
              </a:lnSpc>
            </a:pPr>
            <a:endParaRPr b="0" lang="en-US" sz="2800" spc="-1" strike="noStrike">
              <a:latin typeface="Arial"/>
            </a:endParaRPr>
          </a:p>
        </p:txBody>
      </p:sp>
      <p:pic>
        <p:nvPicPr>
          <p:cNvPr id="97" name="Picture 9" descr=""/>
          <p:cNvPicPr/>
          <p:nvPr/>
        </p:nvPicPr>
        <p:blipFill>
          <a:blip r:embed="rId1"/>
          <a:stretch/>
        </p:blipFill>
        <p:spPr>
          <a:xfrm>
            <a:off x="6572880" y="764280"/>
            <a:ext cx="3721680" cy="488376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570960" y="2160720"/>
            <a:ext cx="10055880" cy="144828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32" strike="noStrike">
                <a:solidFill>
                  <a:srgbClr val="404040"/>
                </a:solidFill>
                <a:latin typeface="Calibri Light"/>
                <a:ea typeface="DejaVu Sans"/>
              </a:rPr>
              <a:t>Proposal</a:t>
            </a:r>
            <a:endParaRPr b="0" lang="en-US" sz="4800" spc="-1" strike="noStrike">
              <a:latin typeface="Arial"/>
            </a:endParaRPr>
          </a:p>
        </p:txBody>
      </p:sp>
      <p:pic>
        <p:nvPicPr>
          <p:cNvPr id="200" name="Picture 2" descr=""/>
          <p:cNvPicPr/>
          <p:nvPr/>
        </p:nvPicPr>
        <p:blipFill>
          <a:blip r:embed="rId1"/>
          <a:srcRect l="0" t="0" r="-136" b="23370"/>
          <a:stretch/>
        </p:blipFill>
        <p:spPr>
          <a:xfrm>
            <a:off x="-189720" y="-2002320"/>
            <a:ext cx="12568680" cy="4807440"/>
          </a:xfrm>
          <a:prstGeom prst="rect">
            <a:avLst/>
          </a:prstGeom>
          <a:ln>
            <a:noFill/>
          </a:ln>
        </p:spPr>
      </p:pic>
      <p:sp>
        <p:nvSpPr>
          <p:cNvPr id="201" name="Line 2"/>
          <p:cNvSpPr/>
          <p:nvPr/>
        </p:nvSpPr>
        <p:spPr>
          <a:xfrm>
            <a:off x="671760" y="3611160"/>
            <a:ext cx="2112480" cy="360"/>
          </a:xfrm>
          <a:prstGeom prst="line">
            <a:avLst/>
          </a:prstGeom>
          <a:ln>
            <a:round/>
          </a:ln>
        </p:spPr>
        <p:style>
          <a:lnRef idx="3">
            <a:schemeClr val="accent2"/>
          </a:lnRef>
          <a:fillRef idx="0">
            <a:schemeClr val="accent2"/>
          </a:fillRef>
          <a:effectRef idx="2">
            <a:schemeClr val="accent2"/>
          </a:effectRef>
          <a:fontRef idx="minor"/>
        </p:style>
      </p:sp>
      <p:sp>
        <p:nvSpPr>
          <p:cNvPr id="202" name="CustomShape 3"/>
          <p:cNvSpPr/>
          <p:nvPr/>
        </p:nvSpPr>
        <p:spPr>
          <a:xfrm>
            <a:off x="671760" y="3754440"/>
            <a:ext cx="9650880" cy="30762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marL="285840" indent="-283320">
              <a:lnSpc>
                <a:spcPct val="100000"/>
              </a:lnSpc>
              <a:buClr>
                <a:srgbClr val="9b2d1f"/>
              </a:buClr>
              <a:buFont typeface="Arial"/>
              <a:buChar char="•"/>
            </a:pPr>
            <a:r>
              <a:rPr b="0" lang="en-US" sz="2000" spc="-1" strike="noStrike">
                <a:solidFill>
                  <a:srgbClr val="000000"/>
                </a:solidFill>
                <a:latin typeface="Calibri"/>
                <a:ea typeface="DejaVu Sans"/>
              </a:rPr>
              <a:t>Discrete Spatio-temporal (existing in both space and time) Agent-Based Model combining both the immune response model and the ABM wound healing models</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marL="285840" indent="-283320">
              <a:lnSpc>
                <a:spcPct val="100000"/>
              </a:lnSpc>
              <a:buClr>
                <a:srgbClr val="9b2d1f"/>
              </a:buClr>
              <a:buFont typeface="Arial"/>
              <a:buChar char="•"/>
            </a:pPr>
            <a:r>
              <a:rPr b="0" lang="en-US" sz="2000" spc="-1" strike="noStrike">
                <a:solidFill>
                  <a:srgbClr val="000000"/>
                </a:solidFill>
                <a:latin typeface="Calibri"/>
                <a:ea typeface="DejaVu Sans"/>
              </a:rPr>
              <a:t>The AP model will act like an </a:t>
            </a:r>
            <a:r>
              <a:rPr b="1" lang="en-US" sz="2000" spc="-1" strike="noStrike">
                <a:solidFill>
                  <a:srgbClr val="000000"/>
                </a:solidFill>
                <a:latin typeface="Calibri"/>
                <a:ea typeface="DejaVu Sans"/>
              </a:rPr>
              <a:t>engine for the blood composition </a:t>
            </a:r>
            <a:r>
              <a:rPr b="0" lang="en-US" sz="2000" spc="-1" strike="noStrike">
                <a:solidFill>
                  <a:srgbClr val="000000"/>
                </a:solidFill>
                <a:latin typeface="Calibri"/>
                <a:ea typeface="DejaVu Sans"/>
              </a:rPr>
              <a:t>of a 2/3-dimensional ABM model.</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823320" y="303840"/>
            <a:ext cx="10879920" cy="5913000"/>
          </a:xfrm>
          <a:prstGeom prst="rect">
            <a:avLst/>
          </a:prstGeom>
          <a:noFill/>
          <a:ln>
            <a:noFill/>
          </a:ln>
        </p:spPr>
        <p:style>
          <a:lnRef idx="0"/>
          <a:fillRef idx="0"/>
          <a:effectRef idx="0"/>
          <a:fontRef idx="minor"/>
        </p:style>
        <p:txBody>
          <a:bodyPr lIns="90000" rIns="90000" tIns="45000" bIns="45000"/>
          <a:p>
            <a:pPr>
              <a:lnSpc>
                <a:spcPts val="1001"/>
              </a:lnSpc>
            </a:pPr>
            <a:r>
              <a:rPr b="1" lang="en-US" sz="2200" spc="-1" strike="noStrike">
                <a:solidFill>
                  <a:srgbClr val="000000"/>
                </a:solidFill>
                <a:latin typeface="Arial"/>
                <a:ea typeface="DejaVu Sans"/>
              </a:rPr>
              <a:t>Approaches</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Possibly try measuring what kinds of anti and pro inflammatories are in the wound and </a:t>
            </a:r>
            <a:endParaRPr b="0" lang="en-US" sz="2200" spc="-1" strike="noStrike">
              <a:latin typeface="Arial"/>
            </a:endParaRPr>
          </a:p>
          <a:p>
            <a:pPr>
              <a:lnSpc>
                <a:spcPts val="1001"/>
              </a:lnSpc>
            </a:pP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blood stream after a severe burn, configure our abm like this then take proportions of </a:t>
            </a:r>
            <a:endParaRPr b="0" lang="en-US" sz="2200" spc="-1" strike="noStrike">
              <a:latin typeface="Arial"/>
            </a:endParaRPr>
          </a:p>
          <a:p>
            <a:pPr>
              <a:lnSpc>
                <a:spcPts val="1001"/>
              </a:lnSpc>
            </a:pP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cytokines back from the hiis model after calculating how the immune system is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affected and responds to that balance of cytokines in the bloodstream, rinse repeat.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Later, this co-evolution scales with exposure to blood supply, for now leave constant.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We will attempt to configure a realistic/valid model of 2d wound inflammation and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immune system interaction, if we cannot capture dynamics, extend to 3d (this is a very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likely outcome).  From here we can start experimenting and extending (once we have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a valid model).</a:t>
            </a:r>
            <a:endParaRPr b="0" lang="en-US" sz="2200" spc="-1" strike="noStrike">
              <a:latin typeface="Arial"/>
            </a:endParaRPr>
          </a:p>
          <a:p>
            <a:pPr>
              <a:lnSpc>
                <a:spcPts val="1001"/>
              </a:lnSpc>
            </a:pPr>
            <a:endParaRPr b="0" lang="en-US" sz="2200" spc="-1" strike="noStrike">
              <a:latin typeface="Arial"/>
            </a:endParaRPr>
          </a:p>
          <a:p>
            <a:pPr>
              <a:lnSpc>
                <a:spcPts val="1001"/>
              </a:lnSpc>
            </a:pP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Preferably measuring from the inside and outside areas of a burn for these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biomarkers.</a:t>
            </a:r>
            <a:endParaRPr b="0" lang="en-US" sz="2200" spc="-1" strike="noStrike">
              <a:latin typeface="Arial"/>
            </a:endParaRPr>
          </a:p>
          <a:p>
            <a:pPr>
              <a:lnSpc>
                <a:spcPts val="1001"/>
              </a:lnSpc>
            </a:pP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Collecting data will give us a way of assessing what balances of cytokines is healthy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and leads to good outcomes, age is important too (e.g. the elderly scar less but heal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slower).  This is a trend in amount of scarring.  Hypothesise that anti tgfb ( which ap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could be through dephosharating macrophages and extracellular nucleotides that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produce tgfb???) Late in healing process modulation may lead to less scarring but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perhaps slower healing.  </a:t>
            </a:r>
            <a:endParaRPr b="0" lang="en-US" sz="22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822960" y="640080"/>
            <a:ext cx="7040160" cy="618516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000000"/>
                </a:solidFill>
                <a:latin typeface="Arial"/>
                <a:ea typeface="DejaVu Sans"/>
              </a:rPr>
              <a:t>TGF-</a:t>
            </a:r>
            <a:r>
              <a:rPr b="0" lang="en-US" sz="3600" spc="-1" strike="noStrike">
                <a:solidFill>
                  <a:srgbClr val="000000"/>
                </a:solidFill>
                <a:latin typeface="Liberation Serif;Times New Roman"/>
                <a:ea typeface="Calibri"/>
              </a:rPr>
              <a:t>β</a:t>
            </a:r>
            <a:r>
              <a:rPr b="0" lang="en-US" sz="3600" spc="-1" strike="noStrike">
                <a:solidFill>
                  <a:srgbClr val="000000"/>
                </a:solidFill>
                <a:latin typeface="Arial"/>
                <a:ea typeface="DejaVu Sans"/>
              </a:rPr>
              <a:t> Hypothesis</a:t>
            </a:r>
            <a:endParaRPr b="0" lang="en-US" sz="3600" spc="-1" strike="noStrike">
              <a:latin typeface="Arial"/>
            </a:endParaRPr>
          </a:p>
          <a:p>
            <a:pPr>
              <a:lnSpc>
                <a:spcPct val="100000"/>
              </a:lnSpc>
            </a:pPr>
            <a:endParaRPr b="0" lang="en-US" sz="3600" spc="-1" strike="noStrike">
              <a:latin typeface="Arial"/>
            </a:endParaRPr>
          </a:p>
          <a:p>
            <a:pPr>
              <a:lnSpc>
                <a:spcPct val="100000"/>
              </a:lnSpc>
            </a:pPr>
            <a:r>
              <a:rPr b="0" lang="en-US" sz="1800" spc="-1" strike="noStrike">
                <a:solidFill>
                  <a:srgbClr val="000000"/>
                </a:solidFill>
                <a:latin typeface="Arial"/>
                <a:ea typeface="Calibri"/>
              </a:rPr>
              <a:t>We (and others) hypothesise that anti-TGF-</a:t>
            </a:r>
            <a:r>
              <a:rPr b="0" lang="en-US" sz="1800" spc="-1" strike="noStrike">
                <a:solidFill>
                  <a:srgbClr val="000000"/>
                </a:solidFill>
                <a:latin typeface="Liberation Serif;Times New Roman"/>
                <a:ea typeface="Calibri"/>
              </a:rPr>
              <a:t>β therapies later in the healing process may lead to less scarring but slower healing. </a:t>
            </a:r>
            <a:endParaRPr b="0" lang="en-US" sz="1800" spc="-1" strike="noStrike">
              <a:latin typeface="Arial"/>
            </a:endParaRPr>
          </a:p>
          <a:p>
            <a:pPr>
              <a:lnSpc>
                <a:spcPct val="100000"/>
              </a:lnSpc>
            </a:pPr>
            <a:endParaRPr b="0" lang="en-US" sz="1800" spc="-1" strike="noStrike">
              <a:latin typeface="Arial"/>
            </a:endParaRPr>
          </a:p>
          <a:p>
            <a:pPr marL="216000" indent="-215280">
              <a:lnSpc>
                <a:spcPct val="100000"/>
              </a:lnSpc>
              <a:buClr>
                <a:srgbClr val="000000"/>
              </a:buClr>
              <a:buSzPct val="45000"/>
              <a:buFont typeface="Symbol"/>
              <a:buChar char=""/>
            </a:pPr>
            <a:r>
              <a:rPr b="0" lang="en-US" sz="1800" spc="-1" strike="noStrike">
                <a:solidFill>
                  <a:srgbClr val="000000"/>
                </a:solidFill>
                <a:latin typeface="Liberation Serif;Times New Roman"/>
                <a:ea typeface="Calibri"/>
              </a:rPr>
              <a:t>Red deer antler (a traditional Chinese medicine) ointment found to modulate TGF-β levels and improve cutaneous wound healing outcomes in full-thickness rat models (Gu et al., 2008)</a:t>
            </a:r>
            <a:endParaRPr b="0" lang="en-US" sz="1800" spc="-1" strike="noStrike">
              <a:latin typeface="Arial"/>
            </a:endParaRPr>
          </a:p>
          <a:p>
            <a:pPr>
              <a:lnSpc>
                <a:spcPct val="100000"/>
              </a:lnSpc>
            </a:pPr>
            <a:endParaRPr b="0" lang="en-US" sz="1800" spc="-1" strike="noStrike">
              <a:latin typeface="Arial"/>
            </a:endParaRPr>
          </a:p>
          <a:p>
            <a:pPr marL="216000" indent="-215280">
              <a:lnSpc>
                <a:spcPct val="100000"/>
              </a:lnSpc>
              <a:buClr>
                <a:srgbClr val="000000"/>
              </a:buClr>
              <a:buSzPct val="45000"/>
              <a:buFont typeface="Symbol"/>
              <a:buChar char=""/>
            </a:pPr>
            <a:r>
              <a:rPr b="0" lang="en-US" sz="1800" spc="-1" strike="noStrike">
                <a:solidFill>
                  <a:srgbClr val="000000"/>
                </a:solidFill>
                <a:latin typeface="Liberation Serif;Times New Roman"/>
                <a:ea typeface="Calibri"/>
              </a:rPr>
              <a:t>Scarring in adults associated with excessive action of TGF-β</a:t>
            </a:r>
            <a:endParaRPr b="0" lang="en-US" sz="1800" spc="-1" strike="noStrike">
              <a:latin typeface="Arial"/>
            </a:endParaRPr>
          </a:p>
          <a:p>
            <a:pPr>
              <a:lnSpc>
                <a:spcPct val="100000"/>
              </a:lnSpc>
            </a:pPr>
            <a:endParaRPr b="0" lang="en-US" sz="1800" spc="-1" strike="noStrike">
              <a:latin typeface="Arial"/>
            </a:endParaRPr>
          </a:p>
          <a:p>
            <a:pPr marL="216000" indent="-215280">
              <a:lnSpc>
                <a:spcPct val="100000"/>
              </a:lnSpc>
              <a:buClr>
                <a:srgbClr val="000000"/>
              </a:buClr>
              <a:buSzPct val="45000"/>
              <a:buFont typeface="Symbol"/>
              <a:buChar char=""/>
            </a:pPr>
            <a:r>
              <a:rPr b="0" lang="en-US" sz="1800" spc="-1" strike="noStrike">
                <a:solidFill>
                  <a:srgbClr val="000000"/>
                </a:solidFill>
                <a:latin typeface="Liberation Serif;Times New Roman"/>
                <a:ea typeface="DejaVu Sans"/>
              </a:rPr>
              <a:t>Scarless fetal wounds are relatively deficient in the inflammatory cytokine TGFB (also sparse inflammatory response (reduced macrophage and monocyte infiltrates, absence of endogenous immunoglobulins at the wound site, reduced angiogenesis, and altered levels of peptide growth factors)   </a:t>
            </a:r>
            <a:endParaRPr b="0" lang="en-US" sz="1800" spc="-1" strike="noStrike">
              <a:latin typeface="Arial"/>
            </a:endParaRPr>
          </a:p>
          <a:p>
            <a:pPr>
              <a:lnSpc>
                <a:spcPct val="100000"/>
              </a:lnSpc>
            </a:pPr>
            <a:endParaRPr b="0" lang="en-US" sz="1800" spc="-1" strike="noStrike">
              <a:latin typeface="Arial"/>
            </a:endParaRPr>
          </a:p>
          <a:p>
            <a:pPr marL="216000" indent="-215280">
              <a:lnSpc>
                <a:spcPct val="100000"/>
              </a:lnSpc>
              <a:buClr>
                <a:srgbClr val="000000"/>
              </a:buClr>
              <a:buSzPct val="45000"/>
              <a:buFont typeface="Symbol"/>
              <a:buChar char=""/>
            </a:pPr>
            <a:r>
              <a:rPr b="0" lang="en-US" sz="1800" spc="-1" strike="noStrike">
                <a:solidFill>
                  <a:srgbClr val="000000"/>
                </a:solidFill>
                <a:latin typeface="Liberation Serif;Times New Roman"/>
                <a:ea typeface="Calibri"/>
              </a:rPr>
              <a:t>It appears that adult wounds may be optimised for speed of healing under adverse conditions, resulting in excessive inflammatory infiltrate and cytokine profile  (Adzick and Lorenz, 1994)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205" name="" descr=""/>
          <p:cNvPicPr/>
          <p:nvPr/>
        </p:nvPicPr>
        <p:blipFill>
          <a:blip r:embed="rId1"/>
          <a:stretch/>
        </p:blipFill>
        <p:spPr>
          <a:xfrm>
            <a:off x="7863840" y="2011680"/>
            <a:ext cx="4262760" cy="3931200"/>
          </a:xfrm>
          <a:prstGeom prst="rect">
            <a:avLst/>
          </a:prstGeom>
          <a:ln>
            <a:noFill/>
          </a:ln>
        </p:spPr>
      </p:pic>
      <p:sp>
        <p:nvSpPr>
          <p:cNvPr id="206" name="CustomShape 2"/>
          <p:cNvSpPr/>
          <p:nvPr/>
        </p:nvSpPr>
        <p:spPr>
          <a:xfrm>
            <a:off x="7589520" y="274320"/>
            <a:ext cx="4388400" cy="854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AR PL SungtiL GB"/>
              </a:rPr>
              <a:t>Modulation of AP may in fact work in this capacity</a:t>
            </a:r>
            <a:r>
              <a:rPr b="0" lang="en-US" sz="1800" spc="-1" strike="noStrike">
                <a:solidFill>
                  <a:srgbClr val="000000"/>
                </a:solidFill>
                <a:latin typeface="Liberation Serif;Times New Roman"/>
                <a:ea typeface="Calibri"/>
              </a:rPr>
              <a:t>. (“only” speculation until we validate model).</a:t>
            </a:r>
            <a:endParaRPr b="0" lang="en-US" sz="18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731520" y="365760"/>
            <a:ext cx="10880640" cy="345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The Biomarkers we would like to measure</a:t>
            </a:r>
            <a:endParaRPr b="0" lang="en-US" sz="1800" spc="-1" strike="noStrike">
              <a:latin typeface="Arial"/>
            </a:endParaRPr>
          </a:p>
        </p:txBody>
      </p:sp>
      <p:sp>
        <p:nvSpPr>
          <p:cNvPr id="208" name="CustomShape 2"/>
          <p:cNvSpPr/>
          <p:nvPr/>
        </p:nvSpPr>
        <p:spPr>
          <a:xfrm>
            <a:off x="457200" y="1097280"/>
            <a:ext cx="10697760" cy="345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I will add a table here with the biomarkers and some details about them</a:t>
            </a:r>
            <a:endParaRPr b="0" lang="en-US" sz="18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457200" y="457200"/>
            <a:ext cx="8593920" cy="52081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DejaVu Sans"/>
              </a:rPr>
              <a:t>Inflammation Stages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Neutrophils are prevalent in the wound, they produce antimicrobial substances and phagocyte bacteria. </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pPr>
            <a:r>
              <a:rPr b="1" lang="en-US" sz="1800" spc="-1" strike="noStrike">
                <a:solidFill>
                  <a:srgbClr val="000000"/>
                </a:solidFill>
                <a:latin typeface="Arial"/>
                <a:ea typeface="DejaVu Sans"/>
              </a:rPr>
              <a:t>Second phase:</a:t>
            </a:r>
            <a:r>
              <a:rPr b="0" lang="en-US" sz="1800" spc="-1" strike="noStrike">
                <a:solidFill>
                  <a:srgbClr val="000000"/>
                </a:solidFill>
                <a:latin typeface="Arial"/>
                <a:ea typeface="DejaVu Sans"/>
              </a:rPr>
              <a:t> Macrophages continue the immunological response to establish long-lasting chemical source of various cytokines to recruit fibroblasts, endothelial cells, and keratinocytes. TGF, FGF, PDGF, and VEGF are the key cytokines to stimulate mitosis (healthy cell division) and native skin cell migration.</a:t>
            </a:r>
            <a:endParaRPr b="0" lang="en-US" sz="1800" spc="-1" strike="noStrike">
              <a:latin typeface="Arial"/>
            </a:endParaRPr>
          </a:p>
          <a:p>
            <a:pPr>
              <a:lnSpc>
                <a:spcPct val="100000"/>
              </a:lnSpc>
            </a:pPr>
            <a:r>
              <a:rPr b="1" lang="en-US" sz="1800" spc="-1" strike="noStrike">
                <a:solidFill>
                  <a:srgbClr val="000000"/>
                </a:solidFill>
                <a:latin typeface="Arial"/>
                <a:ea typeface="DejaVu Sans"/>
              </a:rPr>
              <a:t>Vascular response:</a:t>
            </a:r>
            <a:r>
              <a:rPr b="0" lang="en-US" sz="1800" spc="-1" strike="noStrike">
                <a:solidFill>
                  <a:srgbClr val="000000"/>
                </a:solidFill>
                <a:latin typeface="Arial"/>
                <a:ea typeface="DejaVu Sans"/>
              </a:rPr>
              <a:t> Immediately after burns there is a local vasodilatation with extravasation of fluid in the third space. In extensive burn injury increased capillary permeability may be generalized leading to massive extravasation of plasma requiring fluid replacement.</a:t>
            </a:r>
            <a:endParaRPr b="0" lang="en-US" sz="1800" spc="-1" strike="noStrike">
              <a:latin typeface="Arial"/>
            </a:endParaRPr>
          </a:p>
          <a:p>
            <a:pPr>
              <a:lnSpc>
                <a:spcPct val="100000"/>
              </a:lnSpc>
            </a:pPr>
            <a:r>
              <a:rPr b="1" lang="en-US" sz="1800" spc="-1" strike="noStrike">
                <a:solidFill>
                  <a:srgbClr val="000000"/>
                </a:solidFill>
                <a:latin typeface="Arial"/>
                <a:ea typeface="DejaVu Sans"/>
              </a:rPr>
              <a:t>Cellular response:</a:t>
            </a:r>
            <a:r>
              <a:rPr b="0" lang="en-US" sz="1800" spc="-1" strike="noStrike">
                <a:solidFill>
                  <a:srgbClr val="000000"/>
                </a:solidFill>
                <a:latin typeface="Arial"/>
                <a:ea typeface="DejaVu Sans"/>
              </a:rPr>
              <a:t> Neutrophils and monocytes are the first cells to migrate at the site of inflammation. Later on neutrophils start declining and are replaced by macrophages. The migration of these cells is initiated by chemotactic factors like kallkireins and fibrin peptides released from coagulation process and substances released from the mast cells like tumour necrosis factor, histamine, proteases, leukotreins and cytokines. Cellular response helps in phagocytosis and cleaning of dead tissue and toxins released by the burned tissue.</a:t>
            </a:r>
            <a:endParaRPr b="0" lang="en-US" sz="18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457200" y="640080"/>
            <a:ext cx="7862400" cy="444024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AR PL SungtiL GB"/>
              </a:rPr>
              <a:t>Biochemical Changes in Burns – Adiga et Adiga, 2015</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AR PL SungtiL GB"/>
              </a:rPr>
              <a:t>ALT AND AST</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AR PL SungtiL GB"/>
              </a:rPr>
              <a:t>An  increase  in  edema  formation in  burns patients  may lead  to  cell  damage,  with  the  release  of  the hepatic  enzymes.  Liver  enzymes,  such  as  aspartate  aminotransferase  (AST)  and  alanine  amino transferase  (ALT)  are  the  most  sensitive  indicators  of  hepatocyte  injury.  Both  AST  and  ALT  are normally  present  in  low concentrations.  However,  with  cellular  injury  or  changes  in  cell  membrane permeability,  these  enzymes  leak into  circulation.  Of  the  two,  the  ALT  is  the  more  sensitive  and specific test for hepatocyte injury.  These enzymes may be predictors of prognosis in burns injury.</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731520" y="457200"/>
            <a:ext cx="8502480" cy="469620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DejaVu Sans"/>
              </a:rPr>
              <a:t>CRP and PCT</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CRP is often used as a general proxy to characterise inflammatory status.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TNF-a</a:t>
            </a:r>
            <a:endParaRPr b="0" lang="en-US" sz="1800" spc="-1" strike="noStrike">
              <a:latin typeface="Arial"/>
            </a:endParaRPr>
          </a:p>
          <a:p>
            <a:pPr>
              <a:lnSpc>
                <a:spcPct val="100000"/>
              </a:lnSpc>
            </a:pPr>
            <a:r>
              <a:rPr b="1" lang="en-US" sz="1800" spc="-1" strike="noStrike">
                <a:solidFill>
                  <a:srgbClr val="000000"/>
                </a:solidFill>
                <a:latin typeface="Arial"/>
                <a:ea typeface="DejaVu Sans"/>
              </a:rPr>
              <a:t>Initiating factor in the activation of the host response and subsequent cytokine release during trauma.  Correlates with the severity of burn injury.  Pro-angiogenic factor.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Leptin</a:t>
            </a:r>
            <a:endParaRPr b="0" lang="en-US" sz="1800" spc="-1" strike="noStrike">
              <a:latin typeface="Arial"/>
            </a:endParaRPr>
          </a:p>
          <a:p>
            <a:pPr>
              <a:lnSpc>
                <a:spcPct val="100000"/>
              </a:lnSpc>
            </a:pPr>
            <a:r>
              <a:rPr b="1" lang="en-US" sz="1800" spc="-1" strike="noStrike">
                <a:solidFill>
                  <a:srgbClr val="000000"/>
                </a:solidFill>
                <a:latin typeface="Arial"/>
                <a:ea typeface="DejaVu Sans"/>
              </a:rPr>
              <a:t>Stimulated by pro-inflammatory cytokines (eg IL and TNFa).  Cytokine-like hormone that links nutritional status with the immune system, while enhances innate(+adaptive) immunity.  Related to regulation of stress.  Pro-angiogenic factor.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  </a:t>
            </a:r>
            <a:endParaRPr b="0" lang="en-US" sz="18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952560" y="287280"/>
            <a:ext cx="10055880" cy="1446840"/>
          </a:xfrm>
          <a:prstGeom prst="rect">
            <a:avLst/>
          </a:prstGeom>
          <a:noFill/>
          <a:ln>
            <a:noFill/>
          </a:ln>
        </p:spPr>
        <p:style>
          <a:lnRef idx="0"/>
          <a:fillRef idx="0"/>
          <a:effectRef idx="0"/>
          <a:fontRef idx="minor"/>
        </p:style>
      </p:sp>
      <p:sp>
        <p:nvSpPr>
          <p:cNvPr id="213" name="Line 2"/>
          <p:cNvSpPr/>
          <p:nvPr/>
        </p:nvSpPr>
        <p:spPr>
          <a:xfrm>
            <a:off x="1037880" y="1732320"/>
            <a:ext cx="7051680" cy="360"/>
          </a:xfrm>
          <a:prstGeom prst="line">
            <a:avLst/>
          </a:prstGeom>
          <a:ln>
            <a:round/>
          </a:ln>
        </p:spPr>
        <p:style>
          <a:lnRef idx="3">
            <a:schemeClr val="accent2"/>
          </a:lnRef>
          <a:fillRef idx="0">
            <a:schemeClr val="accent2"/>
          </a:fillRef>
          <a:effectRef idx="2">
            <a:schemeClr val="accent2"/>
          </a:effectRef>
          <a:fontRef idx="minor"/>
        </p:style>
      </p:sp>
      <p:sp>
        <p:nvSpPr>
          <p:cNvPr id="214" name="CustomShape 3"/>
          <p:cNvSpPr/>
          <p:nvPr/>
        </p:nvSpPr>
        <p:spPr>
          <a:xfrm>
            <a:off x="1038240" y="287280"/>
            <a:ext cx="10055880" cy="144684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US" sz="4800" spc="-32" strike="noStrike">
                <a:solidFill>
                  <a:srgbClr val="404040"/>
                </a:solidFill>
                <a:latin typeface="Calibri Light"/>
                <a:ea typeface="DejaVu Sans"/>
              </a:rPr>
              <a:t>Blood Composition</a:t>
            </a:r>
            <a:endParaRPr b="0" lang="en-US" sz="4800" spc="-1" strike="noStrike">
              <a:latin typeface="Arial"/>
            </a:endParaRPr>
          </a:p>
        </p:txBody>
      </p:sp>
      <p:sp>
        <p:nvSpPr>
          <p:cNvPr id="215" name="CustomShape 4"/>
          <p:cNvSpPr/>
          <p:nvPr/>
        </p:nvSpPr>
        <p:spPr>
          <a:xfrm>
            <a:off x="3195000" y="2360520"/>
            <a:ext cx="2882520" cy="42030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Pro-inflammatory Cytokines: </a:t>
            </a:r>
            <a:endParaRPr b="0" lang="en-US" sz="1800" spc="-1" strike="noStrike">
              <a:latin typeface="Arial"/>
            </a:endParaRPr>
          </a:p>
          <a:p>
            <a:pPr marL="285840" indent="-283320">
              <a:lnSpc>
                <a:spcPct val="100000"/>
              </a:lnSpc>
              <a:buClr>
                <a:srgbClr val="000000"/>
              </a:buClr>
              <a:buFont typeface="Arial"/>
              <a:buChar char="•"/>
            </a:pPr>
            <a:r>
              <a:rPr b="1" lang="en-US" sz="1800" spc="-1" strike="noStrike">
                <a:solidFill>
                  <a:srgbClr val="000000"/>
                </a:solidFill>
                <a:latin typeface="Calibri"/>
                <a:ea typeface="DejaVu Sans"/>
              </a:rPr>
              <a:t>IL-8</a:t>
            </a:r>
            <a:endParaRPr b="0" lang="en-US" sz="1800" spc="-1" strike="noStrike">
              <a:latin typeface="Arial"/>
            </a:endParaRPr>
          </a:p>
          <a:p>
            <a:pPr marL="285840" indent="-283320">
              <a:lnSpc>
                <a:spcPct val="100000"/>
              </a:lnSpc>
              <a:buClr>
                <a:srgbClr val="000000"/>
              </a:buClr>
              <a:buFont typeface="Arial"/>
              <a:buChar char="•"/>
            </a:pPr>
            <a:r>
              <a:rPr b="1" lang="en-US" sz="1800" spc="-1" strike="noStrike">
                <a:solidFill>
                  <a:srgbClr val="000000"/>
                </a:solidFill>
                <a:latin typeface="Calibri"/>
                <a:ea typeface="DejaVu Sans"/>
              </a:rPr>
              <a:t>IL-6</a:t>
            </a:r>
            <a:r>
              <a:rPr b="0" lang="en-US" sz="1800" spc="-1" strike="noStrike">
                <a:solidFill>
                  <a:srgbClr val="000000"/>
                </a:solidFill>
                <a:latin typeface="Calibri"/>
                <a:ea typeface="DejaVu Sans"/>
              </a:rPr>
              <a:t> </a:t>
            </a:r>
            <a:endParaRPr b="0" lang="en-US" sz="1800" spc="-1" strike="noStrike">
              <a:latin typeface="Arial"/>
            </a:endParaRPr>
          </a:p>
          <a:p>
            <a:pPr marL="285840" indent="-283320">
              <a:lnSpc>
                <a:spcPct val="100000"/>
              </a:lnSpc>
              <a:buClr>
                <a:srgbClr val="000000"/>
              </a:buClr>
              <a:buFont typeface="Arial"/>
              <a:buChar char="•"/>
            </a:pPr>
            <a:r>
              <a:rPr b="1" lang="en-US" sz="1800" spc="-1" strike="noStrike">
                <a:solidFill>
                  <a:srgbClr val="000000"/>
                </a:solidFill>
                <a:latin typeface="Calibri"/>
                <a:ea typeface="DejaVu Sans"/>
              </a:rPr>
              <a:t>IL-1β</a:t>
            </a:r>
            <a:endParaRPr b="0" lang="en-US" sz="1800" spc="-1" strike="noStrike">
              <a:latin typeface="Arial"/>
            </a:endParaRPr>
          </a:p>
          <a:p>
            <a:pPr marL="285840" indent="-283320">
              <a:lnSpc>
                <a:spcPct val="100000"/>
              </a:lnSpc>
              <a:buClr>
                <a:srgbClr val="000000"/>
              </a:buClr>
              <a:buFont typeface="Arial"/>
              <a:buChar char="•"/>
            </a:pPr>
            <a:r>
              <a:rPr b="1" lang="en-US" sz="1800" spc="-1" strike="noStrike">
                <a:solidFill>
                  <a:srgbClr val="000000"/>
                </a:solidFill>
                <a:latin typeface="Calibri"/>
                <a:ea typeface="DejaVu Sans"/>
              </a:rPr>
              <a:t>TNF-α</a:t>
            </a:r>
            <a:r>
              <a:rPr b="0" lang="en-US" sz="1800" spc="-1" strike="noStrike">
                <a:solidFill>
                  <a:srgbClr val="000000"/>
                </a:solidFill>
                <a:latin typeface="Calibri"/>
                <a:ea typeface="DejaVu Sans"/>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alibri"/>
                <a:ea typeface="DejaVu Sans"/>
              </a:rPr>
              <a:t>Anti-inflammatory Cytokines</a:t>
            </a:r>
            <a:endParaRPr b="0" lang="en-US" sz="1800" spc="-1" strike="noStrike">
              <a:latin typeface="Arial"/>
            </a:endParaRPr>
          </a:p>
          <a:p>
            <a:pPr marL="285840" indent="-283320">
              <a:lnSpc>
                <a:spcPct val="100000"/>
              </a:lnSpc>
              <a:buClr>
                <a:srgbClr val="000000"/>
              </a:buClr>
              <a:buFont typeface="Arial"/>
              <a:buChar char="•"/>
            </a:pPr>
            <a:r>
              <a:rPr b="1" lang="en-US" sz="1800" spc="-1" strike="noStrike">
                <a:solidFill>
                  <a:srgbClr val="000000"/>
                </a:solidFill>
                <a:latin typeface="Calibri"/>
                <a:ea typeface="DejaVu Sans"/>
              </a:rPr>
              <a:t>Interleukin 10 (IL-10) </a:t>
            </a:r>
            <a:endParaRPr b="0" lang="en-US" sz="1800" spc="-1" strike="noStrike">
              <a:latin typeface="Arial"/>
            </a:endParaRPr>
          </a:p>
          <a:p>
            <a:pPr marL="285840" indent="-283320">
              <a:lnSpc>
                <a:spcPct val="100000"/>
              </a:lnSpc>
              <a:buClr>
                <a:srgbClr val="000000"/>
              </a:buClr>
              <a:buFont typeface="Arial"/>
              <a:buChar char="•"/>
            </a:pPr>
            <a:r>
              <a:rPr b="1" lang="en-US" sz="1800" spc="-1" strike="noStrike">
                <a:solidFill>
                  <a:srgbClr val="000000"/>
                </a:solidFill>
                <a:latin typeface="Calibri"/>
                <a:ea typeface="DejaVu Sans"/>
              </a:rPr>
              <a:t>IL-6 </a:t>
            </a:r>
            <a:endParaRPr b="0" lang="en-US" sz="1800" spc="-1" strike="noStrike">
              <a:latin typeface="Arial"/>
            </a:endParaRPr>
          </a:p>
          <a:p>
            <a:pPr marL="285840" indent="-283320">
              <a:lnSpc>
                <a:spcPct val="100000"/>
              </a:lnSpc>
              <a:buClr>
                <a:srgbClr val="000000"/>
              </a:buClr>
              <a:buFont typeface="Arial"/>
              <a:buChar char="•"/>
            </a:pPr>
            <a:r>
              <a:rPr b="1" lang="en-US" sz="1800" spc="-1" strike="noStrike">
                <a:solidFill>
                  <a:srgbClr val="000000"/>
                </a:solidFill>
                <a:latin typeface="Calibri"/>
                <a:ea typeface="DejaVu Sans"/>
              </a:rPr>
              <a:t>TGF-β</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216" name="Picture 5" descr=""/>
          <p:cNvPicPr/>
          <p:nvPr/>
        </p:nvPicPr>
        <p:blipFill>
          <a:blip r:embed="rId1"/>
          <a:stretch/>
        </p:blipFill>
        <p:spPr>
          <a:xfrm>
            <a:off x="1354680" y="3010320"/>
            <a:ext cx="1223640" cy="1223640"/>
          </a:xfrm>
          <a:prstGeom prst="rect">
            <a:avLst/>
          </a:prstGeom>
          <a:ln>
            <a:noFill/>
          </a:ln>
        </p:spPr>
      </p:pic>
      <p:sp>
        <p:nvSpPr>
          <p:cNvPr id="217" name="Line 5"/>
          <p:cNvSpPr/>
          <p:nvPr/>
        </p:nvSpPr>
        <p:spPr>
          <a:xfrm>
            <a:off x="1315800" y="4400280"/>
            <a:ext cx="1303560" cy="360"/>
          </a:xfrm>
          <a:prstGeom prst="line">
            <a:avLst/>
          </a:prstGeom>
          <a:ln>
            <a:round/>
          </a:ln>
        </p:spPr>
        <p:style>
          <a:lnRef idx="3">
            <a:schemeClr val="accent2"/>
          </a:lnRef>
          <a:fillRef idx="0">
            <a:schemeClr val="accent2"/>
          </a:fillRef>
          <a:effectRef idx="2">
            <a:schemeClr val="accent2"/>
          </a:effectRef>
          <a:fontRef idx="minor"/>
        </p:style>
      </p:sp>
      <p:sp>
        <p:nvSpPr>
          <p:cNvPr id="218" name="CustomShape 6"/>
          <p:cNvSpPr/>
          <p:nvPr/>
        </p:nvSpPr>
        <p:spPr>
          <a:xfrm>
            <a:off x="7066440" y="2360520"/>
            <a:ext cx="2765880" cy="22827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Other:</a:t>
            </a:r>
            <a:endParaRPr b="0" lang="en-US" sz="1800" spc="-1" strike="noStrike">
              <a:latin typeface="Arial"/>
            </a:endParaRPr>
          </a:p>
          <a:p>
            <a:pPr marL="285840" indent="-283320">
              <a:lnSpc>
                <a:spcPct val="100000"/>
              </a:lnSpc>
              <a:buClr>
                <a:srgbClr val="000000"/>
              </a:buClr>
              <a:buFont typeface="Arial"/>
              <a:buChar char="•"/>
            </a:pPr>
            <a:r>
              <a:rPr b="1" lang="en-US" sz="1800" spc="-1" strike="noStrike">
                <a:solidFill>
                  <a:srgbClr val="000000"/>
                </a:solidFill>
                <a:latin typeface="Calibri"/>
                <a:ea typeface="DejaVu Sans"/>
              </a:rPr>
              <a:t>C-reactive protein (CRP) </a:t>
            </a:r>
            <a:endParaRPr b="0" lang="en-US" sz="1800" spc="-1" strike="noStrike">
              <a:latin typeface="Arial"/>
            </a:endParaRPr>
          </a:p>
          <a:p>
            <a:pPr marL="285840" indent="-283320">
              <a:lnSpc>
                <a:spcPct val="100000"/>
              </a:lnSpc>
              <a:buClr>
                <a:srgbClr val="000000"/>
              </a:buClr>
              <a:buFont typeface="Arial"/>
              <a:buChar char="•"/>
            </a:pPr>
            <a:r>
              <a:rPr b="1" lang="en-US" sz="1800" spc="-1" strike="noStrike">
                <a:solidFill>
                  <a:srgbClr val="000000"/>
                </a:solidFill>
                <a:latin typeface="Calibri"/>
                <a:ea typeface="DejaVu Sans"/>
              </a:rPr>
              <a:t>Leptin</a:t>
            </a:r>
            <a:endParaRPr b="0" lang="en-US" sz="1800" spc="-1" strike="noStrike">
              <a:latin typeface="Arial"/>
            </a:endParaRPr>
          </a:p>
          <a:p>
            <a:pPr marL="285840" indent="-283320">
              <a:lnSpc>
                <a:spcPct val="100000"/>
              </a:lnSpc>
              <a:buClr>
                <a:srgbClr val="000000"/>
              </a:buClr>
              <a:buFont typeface="Arial"/>
              <a:buChar char="•"/>
            </a:pPr>
            <a:r>
              <a:rPr b="1" lang="en-US" sz="1800" spc="-1" strike="noStrike">
                <a:solidFill>
                  <a:srgbClr val="000000"/>
                </a:solidFill>
                <a:latin typeface="Calibri"/>
                <a:ea typeface="DejaVu Sans"/>
              </a:rPr>
              <a:t>Neutrophils</a:t>
            </a:r>
            <a:endParaRPr b="0" lang="en-US" sz="1800" spc="-1" strike="noStrike">
              <a:latin typeface="Arial"/>
            </a:endParaRPr>
          </a:p>
          <a:p>
            <a:pPr marL="285840" indent="-283320">
              <a:lnSpc>
                <a:spcPct val="100000"/>
              </a:lnSpc>
              <a:buClr>
                <a:srgbClr val="000000"/>
              </a:buClr>
              <a:buFont typeface="Arial"/>
              <a:buChar char="•"/>
            </a:pPr>
            <a:r>
              <a:rPr b="1" lang="en-US" sz="1800" spc="-1" strike="noStrike">
                <a:solidFill>
                  <a:srgbClr val="000000"/>
                </a:solidFill>
                <a:latin typeface="Calibri"/>
                <a:ea typeface="DejaVu Sans"/>
              </a:rPr>
              <a:t>Macrophages</a:t>
            </a:r>
            <a:endParaRPr b="0" lang="en-US" sz="1800" spc="-1" strike="noStrike">
              <a:latin typeface="Arial"/>
            </a:endParaRPr>
          </a:p>
          <a:p>
            <a:pPr marL="285840" indent="-283320">
              <a:lnSpc>
                <a:spcPct val="100000"/>
              </a:lnSpc>
              <a:buClr>
                <a:srgbClr val="000000"/>
              </a:buClr>
              <a:buFont typeface="Arial"/>
              <a:buChar char="•"/>
            </a:pPr>
            <a:r>
              <a:rPr b="1" lang="en-US" sz="1800" spc="-1" strike="noStrike">
                <a:solidFill>
                  <a:srgbClr val="000000"/>
                </a:solidFill>
                <a:latin typeface="Calibri"/>
                <a:ea typeface="DejaVu Sans"/>
              </a:rPr>
              <a:t>TGF-α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952560" y="287280"/>
            <a:ext cx="10055880" cy="1446840"/>
          </a:xfrm>
          <a:prstGeom prst="rect">
            <a:avLst/>
          </a:prstGeom>
          <a:noFill/>
          <a:ln>
            <a:noFill/>
          </a:ln>
        </p:spPr>
        <p:style>
          <a:lnRef idx="0"/>
          <a:fillRef idx="0"/>
          <a:effectRef idx="0"/>
          <a:fontRef idx="minor"/>
        </p:style>
      </p:sp>
      <p:sp>
        <p:nvSpPr>
          <p:cNvPr id="220" name="Line 2"/>
          <p:cNvSpPr/>
          <p:nvPr/>
        </p:nvSpPr>
        <p:spPr>
          <a:xfrm>
            <a:off x="1037880" y="1732320"/>
            <a:ext cx="7051680" cy="360"/>
          </a:xfrm>
          <a:prstGeom prst="line">
            <a:avLst/>
          </a:prstGeom>
          <a:ln>
            <a:round/>
          </a:ln>
        </p:spPr>
        <p:style>
          <a:lnRef idx="3">
            <a:schemeClr val="accent2"/>
          </a:lnRef>
          <a:fillRef idx="0">
            <a:schemeClr val="accent2"/>
          </a:fillRef>
          <a:effectRef idx="2">
            <a:schemeClr val="accent2"/>
          </a:effectRef>
          <a:fontRef idx="minor"/>
        </p:style>
      </p:sp>
      <p:sp>
        <p:nvSpPr>
          <p:cNvPr id="221" name="CustomShape 3"/>
          <p:cNvSpPr/>
          <p:nvPr/>
        </p:nvSpPr>
        <p:spPr>
          <a:xfrm>
            <a:off x="1038240" y="287280"/>
            <a:ext cx="10055880" cy="144684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US" sz="4800" spc="-32" strike="noStrike">
                <a:solidFill>
                  <a:srgbClr val="404040"/>
                </a:solidFill>
                <a:latin typeface="Calibri Light"/>
                <a:ea typeface="DejaVu Sans"/>
              </a:rPr>
              <a:t>Relevant parameters/markers</a:t>
            </a:r>
            <a:endParaRPr b="0" lang="en-US" sz="4800" spc="-1" strike="noStrike">
              <a:latin typeface="Arial"/>
            </a:endParaRPr>
          </a:p>
        </p:txBody>
      </p:sp>
      <p:pic>
        <p:nvPicPr>
          <p:cNvPr id="222" name="Picture 16" descr=""/>
          <p:cNvPicPr/>
          <p:nvPr/>
        </p:nvPicPr>
        <p:blipFill>
          <a:blip r:embed="rId1"/>
          <a:stretch/>
        </p:blipFill>
        <p:spPr>
          <a:xfrm>
            <a:off x="1311120" y="3029760"/>
            <a:ext cx="1446840" cy="1446840"/>
          </a:xfrm>
          <a:prstGeom prst="rect">
            <a:avLst/>
          </a:prstGeom>
          <a:ln>
            <a:noFill/>
          </a:ln>
        </p:spPr>
      </p:pic>
      <p:sp>
        <p:nvSpPr>
          <p:cNvPr id="223" name="CustomShape 4"/>
          <p:cNvSpPr/>
          <p:nvPr/>
        </p:nvSpPr>
        <p:spPr>
          <a:xfrm>
            <a:off x="3625920" y="2462040"/>
            <a:ext cx="4069080" cy="25570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0000"/>
                </a:solidFill>
                <a:latin typeface="Calibri"/>
                <a:ea typeface="DejaVu Sans"/>
              </a:rPr>
              <a:t>Geometrical Paramaters:</a:t>
            </a:r>
            <a:endParaRPr b="0" lang="en-US"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Calibri"/>
                <a:ea typeface="DejaVu Sans"/>
              </a:rPr>
              <a:t>Length</a:t>
            </a:r>
            <a:endParaRPr b="0" lang="en-US"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Calibri"/>
                <a:ea typeface="DejaVu Sans"/>
              </a:rPr>
              <a:t>Width</a:t>
            </a:r>
            <a:endParaRPr b="0" lang="en-US"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Calibri"/>
                <a:ea typeface="DejaVu Sans"/>
              </a:rPr>
              <a:t>Depth of burn</a:t>
            </a:r>
            <a:endParaRPr b="0" lang="en-US"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Calibri"/>
                <a:ea typeface="DejaVu Sans"/>
              </a:rPr>
              <a:t>Surface</a:t>
            </a:r>
            <a:endParaRPr b="0" lang="en-US"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Calibri"/>
                <a:ea typeface="DejaVu Sans"/>
              </a:rPr>
              <a:t>Volume</a:t>
            </a:r>
            <a:endParaRPr b="0" lang="en-US"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Calibri"/>
                <a:ea typeface="DejaVu Sans"/>
              </a:rPr>
              <a:t>Total Body surface area of burn (TBSA) </a:t>
            </a:r>
            <a:endParaRPr b="0" lang="en-US"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Calibri"/>
                <a:ea typeface="DejaVu Sans"/>
              </a:rPr>
              <a:t>Burn Location/s</a:t>
            </a:r>
            <a:endParaRPr b="0" lang="en-US"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Calibri"/>
                <a:ea typeface="DejaVu Sans"/>
              </a:rPr>
              <a:t>Body fat % </a:t>
            </a:r>
            <a:endParaRPr b="0" lang="en-US"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Calibri"/>
                <a:ea typeface="DejaVu Sans"/>
              </a:rPr>
              <a:t>Tissue scattering, Location of hemoglobin molecules </a:t>
            </a:r>
            <a:r>
              <a:rPr b="0" i="1" lang="en-US" sz="1800" spc="-1" strike="noStrike">
                <a:solidFill>
                  <a:srgbClr val="000000"/>
                </a:solidFill>
                <a:latin typeface="Calibri"/>
                <a:ea typeface="DejaVu Sans"/>
              </a:rPr>
              <a:t>(High hemoglobin content in the zone of hyperemia)</a:t>
            </a:r>
            <a:endParaRPr b="0" lang="en-US" sz="1800" spc="-1" strike="noStrike">
              <a:latin typeface="Arial"/>
            </a:endParaRPr>
          </a:p>
          <a:p>
            <a:pPr marL="285840" indent="-283320">
              <a:lnSpc>
                <a:spcPct val="100000"/>
              </a:lnSpc>
              <a:buClr>
                <a:srgbClr val="000000"/>
              </a:buClr>
              <a:buFont typeface="Arial"/>
              <a:buChar char="•"/>
            </a:pPr>
            <a:r>
              <a:rPr b="0" i="1" lang="en-US" sz="1800" spc="-1" strike="noStrike">
                <a:solidFill>
                  <a:srgbClr val="000000"/>
                </a:solidFill>
                <a:latin typeface="Calibri"/>
                <a:ea typeface="DejaVu Sans"/>
              </a:rPr>
              <a:t>Macromolecular collagen structure (native or denatured) [</a:t>
            </a:r>
            <a:r>
              <a:rPr b="1" i="1" lang="en-US" sz="1800" spc="-1" strike="noStrike">
                <a:solidFill>
                  <a:srgbClr val="000000"/>
                </a:solidFill>
                <a:latin typeface="Calibri"/>
                <a:ea typeface="DejaVu Sans"/>
              </a:rPr>
              <a:t>Optical Coherence tomography]??</a:t>
            </a:r>
            <a:endParaRPr b="0" lang="en-US" sz="1800" spc="-1" strike="noStrike">
              <a:latin typeface="Arial"/>
            </a:endParaRPr>
          </a:p>
          <a:p>
            <a:pPr marL="285840" indent="-283320">
              <a:lnSpc>
                <a:spcPct val="100000"/>
              </a:lnSpc>
              <a:buClr>
                <a:srgbClr val="000000"/>
              </a:buClr>
              <a:buFont typeface="Arial"/>
              <a:buChar char="•"/>
            </a:pPr>
            <a:r>
              <a:rPr b="1" i="1" lang="en-US" sz="1800" spc="-1" strike="noStrike">
                <a:solidFill>
                  <a:srgbClr val="000000"/>
                </a:solidFill>
                <a:latin typeface="Calibri"/>
                <a:ea typeface="DejaVu Sans"/>
              </a:rPr>
              <a:t>Pigmentation</a:t>
            </a:r>
            <a:endParaRPr b="0" lang="en-US" sz="1800" spc="-1" strike="noStrike">
              <a:latin typeface="Arial"/>
            </a:endParaRPr>
          </a:p>
          <a:p>
            <a:pPr marL="285840" indent="-283320">
              <a:lnSpc>
                <a:spcPct val="100000"/>
              </a:lnSpc>
              <a:buClr>
                <a:srgbClr val="000000"/>
              </a:buClr>
              <a:buFont typeface="Arial"/>
              <a:buChar char="•"/>
            </a:pPr>
            <a:r>
              <a:rPr b="1" i="1" lang="en-US" sz="1800" spc="-1" strike="noStrike">
                <a:solidFill>
                  <a:srgbClr val="000000"/>
                </a:solidFill>
                <a:latin typeface="Calibri"/>
                <a:ea typeface="DejaVu Sans"/>
              </a:rPr>
              <a:t>Burn Mechanism</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224" name="CustomShape 5"/>
          <p:cNvSpPr/>
          <p:nvPr/>
        </p:nvSpPr>
        <p:spPr>
          <a:xfrm>
            <a:off x="8570160" y="2462040"/>
            <a:ext cx="2405520" cy="200844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0000"/>
                </a:solidFill>
                <a:latin typeface="Calibri"/>
                <a:ea typeface="DejaVu Sans"/>
              </a:rPr>
              <a:t>Relevant Socio-markers</a:t>
            </a:r>
            <a:endParaRPr b="0" lang="en-US"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Calibri"/>
                <a:ea typeface="DejaVu Sans"/>
              </a:rPr>
              <a:t>Age</a:t>
            </a:r>
            <a:endParaRPr b="0" lang="en-US"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Calibri"/>
                <a:ea typeface="DejaVu Sans"/>
              </a:rPr>
              <a:t>Weight</a:t>
            </a:r>
            <a:endParaRPr b="0" lang="en-US"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Calibri"/>
                <a:ea typeface="DejaVu Sans"/>
              </a:rPr>
              <a:t>Height</a:t>
            </a:r>
            <a:endParaRPr b="0" lang="en-US"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Calibri"/>
                <a:ea typeface="DejaVu Sans"/>
              </a:rPr>
              <a:t>Gender</a:t>
            </a:r>
            <a:endParaRPr b="0" lang="en-US"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Calibri"/>
                <a:ea typeface="DejaVu Sans"/>
              </a:rPr>
              <a:t> </a:t>
            </a:r>
            <a:endParaRPr b="0" lang="en-US"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Calibri"/>
                <a:ea typeface="DejaVu Sans"/>
              </a:rPr>
              <a:t> </a:t>
            </a:r>
            <a:endParaRPr b="0" lang="en-US" sz="1800" spc="-1" strike="noStrike">
              <a:latin typeface="Arial"/>
            </a:endParaRPr>
          </a:p>
          <a:p>
            <a:pPr>
              <a:lnSpc>
                <a:spcPct val="100000"/>
              </a:lnSpc>
            </a:pPr>
            <a:endParaRPr b="0" lang="en-US" sz="1800" spc="-1" strike="noStrike">
              <a:latin typeface="Arial"/>
            </a:endParaRPr>
          </a:p>
        </p:txBody>
      </p:sp>
      <p:sp>
        <p:nvSpPr>
          <p:cNvPr id="225" name="Line 6"/>
          <p:cNvSpPr/>
          <p:nvPr/>
        </p:nvSpPr>
        <p:spPr>
          <a:xfrm>
            <a:off x="1214280" y="4483440"/>
            <a:ext cx="164304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822960" y="365760"/>
            <a:ext cx="10972080" cy="13694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Plan for the Next 2 Weeks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Conceptualise the inflammation-immune 2D ABM (i.e. Cell populations, cytokines …) in general terms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Find all available data on blood, wound and immune composition and their interactions.</a:t>
            </a:r>
            <a:endParaRPr b="0" lang="en-US" sz="1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482760" y="0"/>
            <a:ext cx="10055880" cy="144828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US" sz="4800" spc="-32" strike="noStrike">
                <a:solidFill>
                  <a:srgbClr val="404040"/>
                </a:solidFill>
                <a:latin typeface="Calibri Light"/>
                <a:ea typeface="DejaVu Sans"/>
              </a:rPr>
              <a:t>Stages of healing</a:t>
            </a:r>
            <a:endParaRPr b="0" lang="en-US" sz="4800" spc="-1" strike="noStrike">
              <a:latin typeface="Arial"/>
            </a:endParaRPr>
          </a:p>
        </p:txBody>
      </p:sp>
      <p:sp>
        <p:nvSpPr>
          <p:cNvPr id="99" name="CustomShape 2"/>
          <p:cNvSpPr/>
          <p:nvPr/>
        </p:nvSpPr>
        <p:spPr>
          <a:xfrm>
            <a:off x="5943600" y="3276720"/>
            <a:ext cx="302400" cy="302400"/>
          </a:xfrm>
          <a:prstGeom prst="rect">
            <a:avLst/>
          </a:prstGeom>
          <a:noFill/>
          <a:ln>
            <a:noFill/>
          </a:ln>
        </p:spPr>
        <p:style>
          <a:lnRef idx="0"/>
          <a:fillRef idx="0"/>
          <a:effectRef idx="0"/>
          <a:fontRef idx="minor"/>
        </p:style>
      </p:sp>
      <p:sp>
        <p:nvSpPr>
          <p:cNvPr id="100" name="CustomShape 3"/>
          <p:cNvSpPr/>
          <p:nvPr/>
        </p:nvSpPr>
        <p:spPr>
          <a:xfrm>
            <a:off x="212760" y="1536120"/>
            <a:ext cx="5325120" cy="4111560"/>
          </a:xfrm>
          <a:prstGeom prst="rect">
            <a:avLst/>
          </a:prstGeom>
          <a:noFill/>
          <a:ln>
            <a:noFill/>
          </a:ln>
        </p:spPr>
        <p:style>
          <a:lnRef idx="0"/>
          <a:fillRef idx="0"/>
          <a:effectRef idx="0"/>
          <a:fontRef idx="minor"/>
        </p:style>
        <p:txBody>
          <a:bodyPr lIns="90000" rIns="90000" tIns="45000" bIns="45000"/>
          <a:p>
            <a:pPr marL="285840" indent="-283320">
              <a:lnSpc>
                <a:spcPct val="100000"/>
              </a:lnSpc>
              <a:buClr>
                <a:srgbClr val="9b2d1f"/>
              </a:buClr>
              <a:buFont typeface="Arial"/>
              <a:buChar char="•"/>
            </a:pPr>
            <a:r>
              <a:rPr b="0" lang="en-US" sz="2400" spc="-1" strike="noStrike">
                <a:solidFill>
                  <a:srgbClr val="000000"/>
                </a:solidFill>
                <a:latin typeface="Calibri"/>
                <a:ea typeface="DejaVu Sans"/>
              </a:rPr>
              <a:t>Commonly divided into four overlapping stages.</a:t>
            </a:r>
            <a:endParaRPr b="0" lang="en-US" sz="2400" spc="-1" strike="noStrike">
              <a:latin typeface="Arial"/>
            </a:endParaRPr>
          </a:p>
          <a:p>
            <a:pPr>
              <a:lnSpc>
                <a:spcPct val="100000"/>
              </a:lnSpc>
            </a:pPr>
            <a:endParaRPr b="0" lang="en-US" sz="2400" spc="-1" strike="noStrike">
              <a:latin typeface="Arial"/>
            </a:endParaRPr>
          </a:p>
          <a:p>
            <a:pPr marL="216000" indent="-214560">
              <a:lnSpc>
                <a:spcPct val="100000"/>
              </a:lnSpc>
              <a:buClr>
                <a:srgbClr val="000000"/>
              </a:buClr>
              <a:buSzPct val="45000"/>
              <a:buFont typeface="Symbol"/>
              <a:buChar char=""/>
            </a:pPr>
            <a:r>
              <a:rPr b="0" lang="en-US" sz="1500" spc="-1" strike="noStrike">
                <a:solidFill>
                  <a:srgbClr val="000000"/>
                </a:solidFill>
                <a:latin typeface="Calibri"/>
                <a:ea typeface="DejaVu Sans"/>
              </a:rPr>
              <a:t>release growth factors and chemokines into the local wound environment (chemotactic signals such as TGF-β and PDGF).</a:t>
            </a:r>
            <a:endParaRPr b="0" lang="en-US" sz="1500" spc="-1" strike="noStrike">
              <a:latin typeface="Arial"/>
            </a:endParaRPr>
          </a:p>
          <a:p>
            <a:pPr marL="216000" indent="-214560">
              <a:lnSpc>
                <a:spcPct val="100000"/>
              </a:lnSpc>
              <a:buClr>
                <a:srgbClr val="000000"/>
              </a:buClr>
              <a:buSzPct val="45000"/>
              <a:buFont typeface="Symbol"/>
              <a:buChar char=""/>
            </a:pPr>
            <a:r>
              <a:rPr b="0" lang="en-US" sz="1500" spc="-1" strike="noStrike">
                <a:solidFill>
                  <a:srgbClr val="000000"/>
                </a:solidFill>
                <a:latin typeface="Calibri"/>
                <a:ea typeface="DejaVu Sans"/>
              </a:rPr>
              <a:t>early inflammatory response mobilises local and systemic </a:t>
            </a: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marL="285840" indent="-283320">
              <a:lnSpc>
                <a:spcPct val="100000"/>
              </a:lnSpc>
              <a:buClr>
                <a:srgbClr val="9b2d1f"/>
              </a:buClr>
              <a:buFont typeface="Arial"/>
              <a:buChar char="•"/>
            </a:pPr>
            <a:r>
              <a:rPr b="0" lang="en-US" sz="2400" spc="-1" strike="noStrike">
                <a:solidFill>
                  <a:srgbClr val="000000"/>
                </a:solidFill>
                <a:latin typeface="Calibri"/>
                <a:ea typeface="DejaVu Sans"/>
              </a:rPr>
              <a:t>I</a:t>
            </a:r>
            <a:r>
              <a:rPr b="0" lang="en-US" sz="1800" spc="-1" strike="noStrike">
                <a:solidFill>
                  <a:srgbClr val="000000"/>
                </a:solidFill>
                <a:latin typeface="Calibri"/>
                <a:ea typeface="DejaVu Sans"/>
              </a:rPr>
              <a:t>nflammatory response is fundamental to the healing process: </a:t>
            </a:r>
            <a:endParaRPr b="0" lang="en-US" sz="1800" spc="-1" strike="noStrike">
              <a:latin typeface="Arial"/>
            </a:endParaRPr>
          </a:p>
        </p:txBody>
      </p:sp>
      <p:pic>
        <p:nvPicPr>
          <p:cNvPr id="101" name="Picture 12" descr=""/>
          <p:cNvPicPr/>
          <p:nvPr/>
        </p:nvPicPr>
        <p:blipFill>
          <a:blip r:embed="rId1"/>
          <a:srcRect l="8488" t="0" r="0" b="0"/>
          <a:stretch/>
        </p:blipFill>
        <p:spPr>
          <a:xfrm>
            <a:off x="5943600" y="0"/>
            <a:ext cx="6160320" cy="5034960"/>
          </a:xfrm>
          <a:prstGeom prst="rect">
            <a:avLst/>
          </a:prstGeom>
          <a:ln>
            <a:noFill/>
          </a:ln>
        </p:spPr>
      </p:pic>
      <p:sp>
        <p:nvSpPr>
          <p:cNvPr id="102" name="Line 4"/>
          <p:cNvSpPr/>
          <p:nvPr/>
        </p:nvSpPr>
        <p:spPr>
          <a:xfrm>
            <a:off x="482400" y="1479240"/>
            <a:ext cx="4064040" cy="360"/>
          </a:xfrm>
          <a:prstGeom prst="line">
            <a:avLst/>
          </a:prstGeom>
          <a:ln>
            <a:round/>
          </a:ln>
        </p:spPr>
        <p:style>
          <a:lnRef idx="3">
            <a:schemeClr val="accent2"/>
          </a:lnRef>
          <a:fillRef idx="0">
            <a:schemeClr val="accent2"/>
          </a:fillRef>
          <a:effectRef idx="2">
            <a:schemeClr val="accent2"/>
          </a:effectRef>
          <a:fontRef idx="minor"/>
        </p:style>
      </p:sp>
      <p:sp>
        <p:nvSpPr>
          <p:cNvPr id="103" name="CustomShape 5"/>
          <p:cNvSpPr/>
          <p:nvPr/>
        </p:nvSpPr>
        <p:spPr>
          <a:xfrm>
            <a:off x="510120" y="5588280"/>
            <a:ext cx="11590920" cy="819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ea typeface="DejaVu Sans"/>
              </a:rPr>
              <a:t>Fight infection, clear debris and induce the proliferation phase         &lt;-&gt;             </a:t>
            </a:r>
            <a:r>
              <a:rPr b="0" lang="en-US" sz="2400" spc="-1" strike="noStrike">
                <a:solidFill>
                  <a:srgbClr val="ff0000"/>
                </a:solidFill>
                <a:latin typeface="Calibri"/>
                <a:ea typeface="DejaVu Sans"/>
              </a:rPr>
              <a:t>Tissue damage</a:t>
            </a:r>
            <a:endParaRPr b="0" lang="en-US" sz="2400" spc="-1" strike="noStrike">
              <a:latin typeface="Arial"/>
            </a:endParaRPr>
          </a:p>
          <a:p>
            <a:pPr>
              <a:lnSpc>
                <a:spcPct val="100000"/>
              </a:lnSpc>
            </a:pPr>
            <a:endParaRPr b="0" lang="en-US" sz="2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1038240" y="287280"/>
            <a:ext cx="10055880" cy="144684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32" strike="noStrike">
                <a:solidFill>
                  <a:srgbClr val="404040"/>
                </a:solidFill>
                <a:latin typeface="Calibri Light"/>
                <a:ea typeface="DejaVu Sans"/>
              </a:rPr>
              <a:t>Data available?</a:t>
            </a:r>
            <a:endParaRPr b="0" lang="en-US" sz="4800" spc="-1" strike="noStrike">
              <a:latin typeface="Arial"/>
            </a:endParaRPr>
          </a:p>
        </p:txBody>
      </p:sp>
      <p:sp>
        <p:nvSpPr>
          <p:cNvPr id="228" name="CustomShape 2"/>
          <p:cNvSpPr/>
          <p:nvPr/>
        </p:nvSpPr>
        <p:spPr>
          <a:xfrm>
            <a:off x="952560" y="287280"/>
            <a:ext cx="10055880" cy="1446840"/>
          </a:xfrm>
          <a:prstGeom prst="rect">
            <a:avLst/>
          </a:prstGeom>
          <a:noFill/>
          <a:ln>
            <a:noFill/>
          </a:ln>
        </p:spPr>
        <p:style>
          <a:lnRef idx="0"/>
          <a:fillRef idx="0"/>
          <a:effectRef idx="0"/>
          <a:fontRef idx="minor"/>
        </p:style>
      </p:sp>
      <p:sp>
        <p:nvSpPr>
          <p:cNvPr id="229" name="Line 3"/>
          <p:cNvSpPr/>
          <p:nvPr/>
        </p:nvSpPr>
        <p:spPr>
          <a:xfrm>
            <a:off x="1037880" y="1732320"/>
            <a:ext cx="3937320" cy="360"/>
          </a:xfrm>
          <a:prstGeom prst="line">
            <a:avLst/>
          </a:prstGeom>
          <a:ln>
            <a:round/>
          </a:ln>
        </p:spPr>
        <p:style>
          <a:lnRef idx="3">
            <a:schemeClr val="accent2"/>
          </a:lnRef>
          <a:fillRef idx="0">
            <a:schemeClr val="accent2"/>
          </a:fillRef>
          <a:effectRef idx="2">
            <a:schemeClr val="accent2"/>
          </a:effectRef>
          <a:fontRef idx="minor"/>
        </p:style>
      </p:sp>
      <p:pic>
        <p:nvPicPr>
          <p:cNvPr id="230" name="Picture 6" descr=""/>
          <p:cNvPicPr/>
          <p:nvPr/>
        </p:nvPicPr>
        <p:blipFill>
          <a:blip r:embed="rId1"/>
          <a:stretch/>
        </p:blipFill>
        <p:spPr>
          <a:xfrm>
            <a:off x="1450080" y="2795040"/>
            <a:ext cx="1265040" cy="1265040"/>
          </a:xfrm>
          <a:prstGeom prst="rect">
            <a:avLst/>
          </a:prstGeom>
          <a:ln>
            <a:noFill/>
          </a:ln>
        </p:spPr>
      </p:pic>
      <p:sp>
        <p:nvSpPr>
          <p:cNvPr id="231" name="Line 4"/>
          <p:cNvSpPr/>
          <p:nvPr/>
        </p:nvSpPr>
        <p:spPr>
          <a:xfrm>
            <a:off x="1414080" y="4361040"/>
            <a:ext cx="145584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3cece"/>
        </a:solidFill>
      </p:bgPr>
    </p:bg>
    <p:spTree>
      <p:nvGrpSpPr>
        <p:cNvPr id="1" name=""/>
        <p:cNvGrpSpPr/>
        <p:nvPr/>
      </p:nvGrpSpPr>
      <p:grpSpPr>
        <a:xfrm>
          <a:off x="0" y="0"/>
          <a:ext cx="0" cy="0"/>
          <a:chOff x="0" y="0"/>
          <a:chExt cx="0" cy="0"/>
        </a:xfrm>
      </p:grpSpPr>
      <p:pic>
        <p:nvPicPr>
          <p:cNvPr id="232" name="Picture 2" descr=""/>
          <p:cNvPicPr/>
          <p:nvPr/>
        </p:nvPicPr>
        <p:blipFill>
          <a:blip r:embed="rId1"/>
          <a:srcRect l="21580" t="0" r="31839" b="0"/>
          <a:stretch/>
        </p:blipFill>
        <p:spPr>
          <a:xfrm>
            <a:off x="0" y="0"/>
            <a:ext cx="5014080" cy="6855480"/>
          </a:xfrm>
          <a:prstGeom prst="rect">
            <a:avLst/>
          </a:prstGeom>
          <a:ln>
            <a:noFill/>
          </a:ln>
        </p:spPr>
      </p:pic>
      <p:sp>
        <p:nvSpPr>
          <p:cNvPr id="233" name="CustomShape 1"/>
          <p:cNvSpPr/>
          <p:nvPr/>
        </p:nvSpPr>
        <p:spPr>
          <a:xfrm>
            <a:off x="5432400" y="0"/>
            <a:ext cx="10055880" cy="144684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US" sz="4800" spc="-32" strike="noStrike">
                <a:solidFill>
                  <a:srgbClr val="404040"/>
                </a:solidFill>
                <a:latin typeface="Calibri Light"/>
                <a:ea typeface="DejaVu Sans"/>
              </a:rPr>
              <a:t>Conclusion</a:t>
            </a:r>
            <a:endParaRPr b="0" lang="en-US" sz="4800" spc="-1" strike="noStrike">
              <a:latin typeface="Arial"/>
            </a:endParaRPr>
          </a:p>
        </p:txBody>
      </p:sp>
      <p:sp>
        <p:nvSpPr>
          <p:cNvPr id="234" name="CustomShape 2"/>
          <p:cNvSpPr/>
          <p:nvPr/>
        </p:nvSpPr>
        <p:spPr>
          <a:xfrm>
            <a:off x="5346720" y="0"/>
            <a:ext cx="10055880" cy="1446840"/>
          </a:xfrm>
          <a:prstGeom prst="rect">
            <a:avLst/>
          </a:prstGeom>
          <a:noFill/>
          <a:ln>
            <a:noFill/>
          </a:ln>
        </p:spPr>
        <p:style>
          <a:lnRef idx="0"/>
          <a:fillRef idx="0"/>
          <a:effectRef idx="0"/>
          <a:fontRef idx="minor"/>
        </p:style>
      </p:sp>
      <p:sp>
        <p:nvSpPr>
          <p:cNvPr id="235" name="Line 3"/>
          <p:cNvSpPr/>
          <p:nvPr/>
        </p:nvSpPr>
        <p:spPr>
          <a:xfrm>
            <a:off x="5432400" y="1445040"/>
            <a:ext cx="393696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1005840" y="365760"/>
            <a:ext cx="10789200" cy="392904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DejaVu Sans"/>
              </a:rPr>
              <a:t>Questions for Ruud</a:t>
            </a:r>
            <a:endParaRPr b="0" lang="en-US" sz="1800" spc="-1" strike="noStrike">
              <a:latin typeface="Arial"/>
            </a:endParaRPr>
          </a:p>
          <a:p>
            <a:pPr>
              <a:lnSpc>
                <a:spcPct val="100000"/>
              </a:lnSpc>
            </a:pPr>
            <a:endParaRPr b="0" lang="en-US" sz="1800" spc="-1" strike="noStrike">
              <a:latin typeface="Arial"/>
            </a:endParaRPr>
          </a:p>
          <a:p>
            <a:pPr marL="216000" indent="-215280">
              <a:lnSpc>
                <a:spcPct val="100000"/>
              </a:lnSpc>
              <a:buClr>
                <a:srgbClr val="000000"/>
              </a:buClr>
              <a:buSzPct val="45000"/>
              <a:buFont typeface="Symbol"/>
              <a:buChar char=""/>
            </a:pPr>
            <a:r>
              <a:rPr b="0" lang="en-US" sz="1800" spc="-1" strike="noStrike">
                <a:solidFill>
                  <a:srgbClr val="000000"/>
                </a:solidFill>
                <a:latin typeface="Arial"/>
                <a:ea typeface="DejaVu Sans"/>
              </a:rPr>
              <a:t>How much resolution (of the HIIS) is lost by grouping pro and anti inflammatory cytokines of the immune system?</a:t>
            </a:r>
            <a:endParaRPr b="0" lang="en-US" sz="1800" spc="-1" strike="noStrike">
              <a:latin typeface="Arial"/>
            </a:endParaRPr>
          </a:p>
          <a:p>
            <a:pPr marL="216000" indent="-215280">
              <a:lnSpc>
                <a:spcPct val="100000"/>
              </a:lnSpc>
              <a:buClr>
                <a:srgbClr val="000000"/>
              </a:buClr>
              <a:buSzPct val="45000"/>
              <a:buFont typeface="Symbol"/>
              <a:buChar char=""/>
            </a:pPr>
            <a:r>
              <a:rPr b="0" lang="en-US" sz="1800" spc="-1" strike="noStrike">
                <a:solidFill>
                  <a:srgbClr val="000000"/>
                </a:solidFill>
                <a:latin typeface="Arial"/>
                <a:ea typeface="DejaVu Sans"/>
              </a:rPr>
              <a:t>To what extent would anti-inflammatory action undermine the signaling function of inflammatory cytokines?</a:t>
            </a:r>
            <a:endParaRPr b="0" lang="en-US" sz="1800" spc="-1" strike="noStrike">
              <a:latin typeface="Arial"/>
            </a:endParaRPr>
          </a:p>
          <a:p>
            <a:pPr marL="216000" indent="-215280">
              <a:lnSpc>
                <a:spcPct val="100000"/>
              </a:lnSpc>
              <a:buClr>
                <a:srgbClr val="000000"/>
              </a:buClr>
              <a:buSzPct val="45000"/>
              <a:buFont typeface="Symbol"/>
              <a:buChar char=""/>
            </a:pPr>
            <a:r>
              <a:rPr b="0" lang="en-US" sz="1800" spc="-1" strike="noStrike">
                <a:solidFill>
                  <a:srgbClr val="000000"/>
                </a:solidFill>
                <a:latin typeface="Arial"/>
                <a:ea typeface="DejaVu Sans"/>
              </a:rPr>
              <a:t> </a:t>
            </a:r>
            <a:endParaRPr b="0" lang="en-US" sz="1800" spc="-1" strike="noStrike">
              <a:latin typeface="Arial"/>
            </a:endParaRPr>
          </a:p>
          <a:p>
            <a:pPr marL="216000" indent="-215280">
              <a:lnSpc>
                <a:spcPct val="100000"/>
              </a:lnSpc>
              <a:buClr>
                <a:srgbClr val="000000"/>
              </a:buClr>
              <a:buSzPct val="45000"/>
              <a:buFont typeface="Symbol"/>
              <a:buChar char=""/>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pPr>
            <a:endParaRPr b="0" lang="en-US" sz="1800" spc="-1" strike="noStrike">
              <a:latin typeface="Arial"/>
            </a:endParaRPr>
          </a:p>
          <a:p>
            <a:pPr marL="216000" indent="-215280">
              <a:lnSpc>
                <a:spcPct val="100000"/>
              </a:lnSpc>
              <a:buClr>
                <a:srgbClr val="000000"/>
              </a:buClr>
              <a:buSzPct val="45000"/>
              <a:buFont typeface="Symbol"/>
              <a:buChar char=""/>
            </a:pPr>
            <a:r>
              <a:rPr b="0" lang="en-US" sz="1800" spc="-1" strike="noStrike">
                <a:solidFill>
                  <a:srgbClr val="000000"/>
                </a:solidFill>
                <a:latin typeface="Arial"/>
                <a:ea typeface="DejaVu Sans"/>
              </a:rPr>
              <a:t> </a:t>
            </a:r>
            <a:endParaRPr b="0" lang="en-US" sz="1800" spc="-1" strike="noStrike">
              <a:latin typeface="Arial"/>
            </a:endParaRPr>
          </a:p>
          <a:p>
            <a:pPr marL="216000" indent="-215280">
              <a:lnSpc>
                <a:spcPct val="100000"/>
              </a:lnSpc>
              <a:buClr>
                <a:srgbClr val="000000"/>
              </a:buClr>
              <a:buSzPct val="45000"/>
              <a:buFont typeface="Symbol"/>
              <a:buChar char=""/>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1005840" y="457200"/>
            <a:ext cx="11185560" cy="21373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DejaVu Sans"/>
              </a:rPr>
              <a:t>Questions for Paul</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To what extent does slowing the rate of healing increase the risk of infection and other complications? (how often are later stage complications genuinely problematic? Is it dangerous to try to minimise scarring?</a:t>
            </a:r>
            <a:endParaRPr b="0" lang="en-US" sz="1800" spc="-1" strike="noStrike">
              <a:latin typeface="Arial"/>
            </a:endParaRPr>
          </a:p>
          <a:p>
            <a:pPr>
              <a:lnSpc>
                <a:spcPct val="100000"/>
              </a:lnSpc>
            </a:pPr>
            <a:r>
              <a:rPr b="0" lang="en-US" sz="1800" spc="-1" strike="noStrike">
                <a:solidFill>
                  <a:srgbClr val="000000"/>
                </a:solidFill>
                <a:latin typeface="Arial"/>
                <a:ea typeface="DejaVu Sans"/>
              </a:rPr>
              <a:t>What challenge is posed by skin grafting and what makes the grafting more successful (e.g. Does it the underlying fibrin/collagen make-up affect surgery)?</a:t>
            </a:r>
            <a:endParaRPr b="0" lang="en-US" sz="1800" spc="-1" strike="noStrike">
              <a:latin typeface="Arial"/>
            </a:endParaRPr>
          </a:p>
          <a:p>
            <a:pPr>
              <a:lnSpc>
                <a:spcPct val="100000"/>
              </a:lnSpc>
            </a:pPr>
            <a:r>
              <a:rPr b="0" lang="en-US" sz="1800" spc="-1" strike="noStrike">
                <a:solidFill>
                  <a:srgbClr val="000000"/>
                </a:solidFill>
                <a:latin typeface="Arial"/>
                <a:ea typeface="DejaVu Sans"/>
              </a:rPr>
              <a:t>Which stage of wound healing process poses the greatest challenge for minimising damage/ maximising health outcomes?</a:t>
            </a:r>
            <a:endParaRPr b="0" lang="en-US" sz="1800" spc="-1" strike="noStrike">
              <a:latin typeface="Arial"/>
            </a:endParaRPr>
          </a:p>
          <a:p>
            <a:pPr>
              <a:lnSpc>
                <a:spcPct val="100000"/>
              </a:lnSpc>
            </a:pPr>
            <a:r>
              <a:rPr b="0" lang="en-US" sz="1800" spc="-1" strike="noStrike">
                <a:solidFill>
                  <a:srgbClr val="000000"/>
                </a:solidFill>
                <a:latin typeface="Arial"/>
                <a:ea typeface="DejaVu Sans"/>
              </a:rPr>
              <a:t>Do you want us to look at grafted or non-grafted skin healing? </a:t>
            </a:r>
            <a:endParaRPr b="0" lang="en-US" sz="1800" spc="-1" strike="noStrike">
              <a:latin typeface="Arial"/>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457200" y="731520"/>
            <a:ext cx="11063520" cy="37483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DejaVu Sans"/>
              </a:rPr>
              <a:t>Questions for Both</a:t>
            </a:r>
            <a:endParaRPr b="0" lang="en-US" sz="1800" spc="-1" strike="noStrike">
              <a:latin typeface="Arial"/>
            </a:endParaRPr>
          </a:p>
          <a:p>
            <a:pPr>
              <a:lnSpc>
                <a:spcPct val="100000"/>
              </a:lnSpc>
            </a:pPr>
            <a:r>
              <a:rPr b="0" lang="en-US" sz="1800" spc="-1" strike="noStrike">
                <a:solidFill>
                  <a:srgbClr val="000000"/>
                </a:solidFill>
                <a:latin typeface="Arial"/>
                <a:ea typeface="DejaVu Sans"/>
              </a:rPr>
              <a:t>“</a:t>
            </a:r>
            <a:r>
              <a:rPr b="0" lang="en-US" sz="1800" spc="-1" strike="noStrike">
                <a:solidFill>
                  <a:srgbClr val="000000"/>
                </a:solidFill>
                <a:latin typeface="Arial"/>
                <a:ea typeface="DejaVu Sans"/>
              </a:rPr>
              <a:t>AP plays a key role in the maintenance and restoration of physiological barriers” </a:t>
            </a:r>
            <a:endParaRPr b="0" lang="en-US" sz="1800" spc="-1" strike="noStrike">
              <a:latin typeface="Arial"/>
            </a:endParaRPr>
          </a:p>
          <a:p>
            <a:pPr>
              <a:lnSpc>
                <a:spcPct val="100000"/>
              </a:lnSpc>
            </a:pPr>
            <a:r>
              <a:rPr b="0" lang="en-US" sz="1800" spc="-1" strike="noStrike">
                <a:solidFill>
                  <a:srgbClr val="000000"/>
                </a:solidFill>
                <a:latin typeface="Arial"/>
                <a:ea typeface="DejaVu Sans"/>
              </a:rPr>
              <a:t>What kind of interests or priorities do you have, in terms of improving the burn healing process or understanding the interaction between the immune system and healing? (exploratory or focused? What kind of work would be most extendable and impactful in your opinion? What function would you like this research to fulfill?)</a:t>
            </a:r>
            <a:endParaRPr b="0" lang="en-US" sz="1800" spc="-1" strike="noStrike">
              <a:latin typeface="Arial"/>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922320" y="142200"/>
            <a:ext cx="10055880" cy="144684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32" strike="noStrike">
                <a:solidFill>
                  <a:srgbClr val="404040"/>
                </a:solidFill>
                <a:latin typeface="Calibri Light"/>
                <a:ea typeface="DejaVu Sans"/>
              </a:rPr>
              <a:t>Zones of injury</a:t>
            </a:r>
            <a:endParaRPr b="0" lang="en-US" sz="4800" spc="-1" strike="noStrike">
              <a:latin typeface="Arial"/>
            </a:endParaRPr>
          </a:p>
        </p:txBody>
      </p:sp>
      <p:pic>
        <p:nvPicPr>
          <p:cNvPr id="105" name="Content Placeholder 3" descr=""/>
          <p:cNvPicPr/>
          <p:nvPr/>
        </p:nvPicPr>
        <p:blipFill>
          <a:blip r:embed="rId1"/>
          <a:stretch/>
        </p:blipFill>
        <p:spPr>
          <a:xfrm>
            <a:off x="6400800" y="3429000"/>
            <a:ext cx="5788800" cy="2788200"/>
          </a:xfrm>
          <a:prstGeom prst="rect">
            <a:avLst/>
          </a:prstGeom>
          <a:ln>
            <a:noFill/>
          </a:ln>
        </p:spPr>
      </p:pic>
      <p:sp>
        <p:nvSpPr>
          <p:cNvPr id="106" name="Line 2"/>
          <p:cNvSpPr/>
          <p:nvPr/>
        </p:nvSpPr>
        <p:spPr>
          <a:xfrm>
            <a:off x="922320" y="1591200"/>
            <a:ext cx="3597120" cy="360"/>
          </a:xfrm>
          <a:prstGeom prst="line">
            <a:avLst/>
          </a:prstGeom>
          <a:ln>
            <a:round/>
          </a:ln>
        </p:spPr>
        <p:style>
          <a:lnRef idx="3">
            <a:schemeClr val="accent2"/>
          </a:lnRef>
          <a:fillRef idx="0">
            <a:schemeClr val="accent2"/>
          </a:fillRef>
          <a:effectRef idx="2">
            <a:schemeClr val="accent2"/>
          </a:effectRef>
          <a:fontRef idx="minor"/>
        </p:style>
      </p:sp>
      <p:sp>
        <p:nvSpPr>
          <p:cNvPr id="107" name="CustomShape 3"/>
          <p:cNvSpPr/>
          <p:nvPr/>
        </p:nvSpPr>
        <p:spPr>
          <a:xfrm>
            <a:off x="829440" y="1702080"/>
            <a:ext cx="8261280" cy="2648520"/>
          </a:xfrm>
          <a:prstGeom prst="rect">
            <a:avLst/>
          </a:prstGeom>
          <a:noFill/>
          <a:ln>
            <a:noFill/>
          </a:ln>
        </p:spPr>
        <p:style>
          <a:lnRef idx="0"/>
          <a:fillRef idx="0"/>
          <a:effectRef idx="0"/>
          <a:fontRef idx="minor"/>
        </p:style>
        <p:txBody>
          <a:bodyPr lIns="90000" rIns="90000" tIns="45000" bIns="45000"/>
          <a:p>
            <a:pPr marL="285840" indent="-283320">
              <a:lnSpc>
                <a:spcPct val="100000"/>
              </a:lnSpc>
              <a:buClr>
                <a:srgbClr val="9b2d1f"/>
              </a:buClr>
              <a:buFont typeface="Arial"/>
              <a:buChar char="•"/>
            </a:pPr>
            <a:r>
              <a:rPr b="0" lang="en-US" sz="2400" spc="-1" strike="noStrike">
                <a:solidFill>
                  <a:srgbClr val="000000"/>
                </a:solidFill>
                <a:latin typeface="Calibri"/>
                <a:ea typeface="DejaVu Sans"/>
              </a:rPr>
              <a:t>Burns consist of three zones of injury</a:t>
            </a:r>
            <a:endParaRPr b="0" lang="en-US" sz="2400" spc="-1" strike="noStrike">
              <a:latin typeface="Arial"/>
            </a:endParaRPr>
          </a:p>
          <a:p>
            <a:pPr>
              <a:lnSpc>
                <a:spcPct val="100000"/>
              </a:lnSpc>
            </a:pPr>
            <a:endParaRPr b="0" lang="en-US" sz="2400" spc="-1" strike="noStrike">
              <a:latin typeface="Arial"/>
            </a:endParaRPr>
          </a:p>
          <a:p>
            <a:pPr marL="285840" indent="-283320">
              <a:lnSpc>
                <a:spcPct val="100000"/>
              </a:lnSpc>
              <a:buClr>
                <a:srgbClr val="9b2d1f"/>
              </a:buClr>
              <a:buFont typeface="Arial"/>
              <a:buChar char="•"/>
            </a:pPr>
            <a:r>
              <a:rPr b="0" lang="en-US" sz="2400" spc="-1" strike="noStrike">
                <a:solidFill>
                  <a:srgbClr val="000000"/>
                </a:solidFill>
                <a:latin typeface="Calibri"/>
                <a:ea typeface="DejaVu Sans"/>
              </a:rPr>
              <a:t>Main difference from cuteanous wounds is the the loss of the skin appendages and re-epithelialization, which can only occur from the edges of the wound.</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
        <p:nvSpPr>
          <p:cNvPr id="108" name="CustomShape 4"/>
          <p:cNvSpPr/>
          <p:nvPr/>
        </p:nvSpPr>
        <p:spPr>
          <a:xfrm>
            <a:off x="6492240" y="51120"/>
            <a:ext cx="5393520" cy="2599200"/>
          </a:xfrm>
          <a:prstGeom prst="rect">
            <a:avLst/>
          </a:prstGeom>
          <a:noFill/>
          <a:ln>
            <a:noFill/>
          </a:ln>
        </p:spPr>
        <p:style>
          <a:lnRef idx="0"/>
          <a:fillRef idx="0"/>
          <a:effectRef idx="0"/>
          <a:fontRef idx="minor"/>
        </p:style>
        <p:txBody>
          <a:bodyPr lIns="90000" rIns="90000" tIns="45000" bIns="45000"/>
          <a:p>
            <a:pPr>
              <a:lnSpc>
                <a:spcPct val="100000"/>
              </a:lnSpc>
            </a:pPr>
            <a:r>
              <a:rPr b="1" lang="en-US" sz="2200" spc="-1" strike="noStrike" u="sng">
                <a:solidFill>
                  <a:srgbClr val="000000"/>
                </a:solidFill>
                <a:uFillTx/>
                <a:latin typeface="Arial"/>
                <a:ea typeface="DejaVu Sans"/>
              </a:rPr>
              <a:t>We can get rid of this slide or be much more specific about what happens to the dermis and epidermis (necrosis, ischemia, stem cell hair follicles destroyed, coagulation, ITMs in blood stream etc) during a severe 2</a:t>
            </a:r>
            <a:r>
              <a:rPr b="1" lang="en-US" sz="2200" spc="-1" strike="noStrike" u="sng" baseline="101000">
                <a:solidFill>
                  <a:srgbClr val="000000"/>
                </a:solidFill>
                <a:uFillTx/>
                <a:latin typeface="Arial"/>
                <a:ea typeface="DejaVu Sans"/>
              </a:rPr>
              <a:t>nd</a:t>
            </a:r>
            <a:r>
              <a:rPr b="1" lang="en-US" sz="2200" spc="-1" strike="noStrike" u="sng">
                <a:solidFill>
                  <a:srgbClr val="000000"/>
                </a:solidFill>
                <a:uFillTx/>
                <a:latin typeface="Arial"/>
                <a:ea typeface="DejaVu Sans"/>
              </a:rPr>
              <a:t> or 3</a:t>
            </a:r>
            <a:r>
              <a:rPr b="1" lang="en-US" sz="2200" spc="-1" strike="noStrike" u="sng" baseline="101000">
                <a:solidFill>
                  <a:srgbClr val="000000"/>
                </a:solidFill>
                <a:uFillTx/>
                <a:latin typeface="Arial"/>
                <a:ea typeface="DejaVu Sans"/>
              </a:rPr>
              <a:t>rd</a:t>
            </a:r>
            <a:r>
              <a:rPr b="1" lang="en-US" sz="2200" spc="-1" strike="noStrike" u="sng">
                <a:solidFill>
                  <a:srgbClr val="000000"/>
                </a:solidFill>
                <a:uFillTx/>
                <a:latin typeface="Arial"/>
                <a:ea typeface="DejaVu Sans"/>
              </a:rPr>
              <a:t> degree burn (especially for AP/immunology expert).</a:t>
            </a:r>
            <a:endParaRPr b="0" lang="en-US" sz="2200" spc="-1" strike="noStrike">
              <a:latin typeface="Arial"/>
            </a:endParaRPr>
          </a:p>
        </p:txBody>
      </p:sp>
      <p:sp>
        <p:nvSpPr>
          <p:cNvPr id="109" name="CustomShape 5"/>
          <p:cNvSpPr/>
          <p:nvPr/>
        </p:nvSpPr>
        <p:spPr>
          <a:xfrm>
            <a:off x="1371600" y="3931920"/>
            <a:ext cx="4387680" cy="232092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Calibri"/>
                <a:ea typeface="DejaVu Sans"/>
              </a:rPr>
              <a:t>Deep (third degree) </a:t>
            </a:r>
            <a:r>
              <a:rPr b="1" lang="en-US" sz="2200" spc="-1" strike="noStrike">
                <a:solidFill>
                  <a:srgbClr val="000000"/>
                </a:solidFill>
                <a:latin typeface="Calibri"/>
                <a:ea typeface="Calibri"/>
              </a:rPr>
              <a:t>burns</a:t>
            </a:r>
            <a:r>
              <a:rPr b="0" lang="en-US" sz="2200" spc="-1" strike="noStrike">
                <a:solidFill>
                  <a:srgbClr val="000000"/>
                </a:solidFill>
                <a:latin typeface="Calibri"/>
                <a:ea typeface="Calibri"/>
              </a:rPr>
              <a:t> are so serious largely because they destroy the many hair follicles and sweat glands that invaginate deep into the dermis and serve as efficient sources of epithelial regrowth after more superficial injury.</a:t>
            </a:r>
            <a:endParaRPr b="0" lang="en-US" sz="22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CustomShape 1"/>
          <p:cNvSpPr/>
          <p:nvPr/>
        </p:nvSpPr>
        <p:spPr>
          <a:xfrm>
            <a:off x="914400" y="457200"/>
            <a:ext cx="10697760" cy="345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Burn wounds are variable, </a:t>
            </a:r>
            <a:endParaRPr b="0" lang="en-US" sz="1800" spc="-1" strike="noStrike">
              <a:latin typeface="Arial"/>
            </a:endParaRPr>
          </a:p>
        </p:txBody>
      </p:sp>
      <p:pic>
        <p:nvPicPr>
          <p:cNvPr id="111" name="" descr=""/>
          <p:cNvPicPr/>
          <p:nvPr/>
        </p:nvPicPr>
        <p:blipFill>
          <a:blip r:embed="rId1"/>
          <a:stretch/>
        </p:blipFill>
        <p:spPr>
          <a:xfrm>
            <a:off x="935280" y="2091960"/>
            <a:ext cx="10402560" cy="3485160"/>
          </a:xfrm>
          <a:prstGeom prst="rect">
            <a:avLst/>
          </a:prstGeom>
          <a:ln>
            <a:noFill/>
          </a:ln>
        </p:spPr>
      </p:pic>
      <p:sp>
        <p:nvSpPr>
          <p:cNvPr id="112" name="Line 2"/>
          <p:cNvSpPr/>
          <p:nvPr/>
        </p:nvSpPr>
        <p:spPr>
          <a:xfrm>
            <a:off x="731520" y="4297680"/>
            <a:ext cx="10698480" cy="360"/>
          </a:xfrm>
          <a:prstGeom prst="line">
            <a:avLst/>
          </a:prstGeom>
          <a:ln>
            <a:solidFill>
              <a:srgbClr val="ef413d"/>
            </a:solidFill>
          </a:ln>
        </p:spPr>
        <p:style>
          <a:lnRef idx="0"/>
          <a:fillRef idx="0"/>
          <a:effectRef idx="0"/>
          <a:fontRef idx="minor"/>
        </p:style>
      </p:sp>
      <p:sp>
        <p:nvSpPr>
          <p:cNvPr id="113" name="Line 3"/>
          <p:cNvSpPr/>
          <p:nvPr/>
        </p:nvSpPr>
        <p:spPr>
          <a:xfrm>
            <a:off x="731520" y="4846320"/>
            <a:ext cx="10698480" cy="360"/>
          </a:xfrm>
          <a:prstGeom prst="line">
            <a:avLst/>
          </a:prstGeom>
          <a:ln>
            <a:solidFill>
              <a:srgbClr val="ef413d"/>
            </a:solidFill>
          </a:ln>
        </p:spPr>
        <p:style>
          <a:lnRef idx="0"/>
          <a:fillRef idx="0"/>
          <a:effectRef idx="0"/>
          <a:fontRef idx="minor"/>
        </p:style>
      </p:sp>
      <p:sp>
        <p:nvSpPr>
          <p:cNvPr id="114" name="Line 4"/>
          <p:cNvSpPr/>
          <p:nvPr/>
        </p:nvSpPr>
        <p:spPr>
          <a:xfrm>
            <a:off x="731520" y="4297680"/>
            <a:ext cx="360" cy="548640"/>
          </a:xfrm>
          <a:prstGeom prst="line">
            <a:avLst/>
          </a:prstGeom>
          <a:ln>
            <a:solidFill>
              <a:srgbClr val="ef413d"/>
            </a:solidFill>
          </a:ln>
        </p:spPr>
        <p:style>
          <a:lnRef idx="0"/>
          <a:fillRef idx="0"/>
          <a:effectRef idx="0"/>
          <a:fontRef idx="minor"/>
        </p:style>
      </p:sp>
      <p:sp>
        <p:nvSpPr>
          <p:cNvPr id="115" name="Line 5"/>
          <p:cNvSpPr/>
          <p:nvPr/>
        </p:nvSpPr>
        <p:spPr>
          <a:xfrm>
            <a:off x="11430000" y="4297680"/>
            <a:ext cx="360" cy="548640"/>
          </a:xfrm>
          <a:prstGeom prst="line">
            <a:avLst/>
          </a:prstGeom>
          <a:ln>
            <a:solidFill>
              <a:srgbClr val="ef413d"/>
            </a:solidFill>
          </a:ln>
        </p:spPr>
        <p:style>
          <a:lnRef idx="0"/>
          <a:fillRef idx="0"/>
          <a:effectRef idx="0"/>
          <a:fontRef idx="minor"/>
        </p:style>
      </p:sp>
      <p:sp>
        <p:nvSpPr>
          <p:cNvPr id="116" name="TextShape 6"/>
          <p:cNvSpPr txBox="1"/>
          <p:nvPr/>
        </p:nvSpPr>
        <p:spPr>
          <a:xfrm>
            <a:off x="11612880" y="4297680"/>
            <a:ext cx="579240" cy="346320"/>
          </a:xfrm>
          <a:prstGeom prst="rect">
            <a:avLst/>
          </a:prstGeom>
          <a:noFill/>
          <a:ln>
            <a:noFill/>
          </a:ln>
        </p:spPr>
        <p:txBody>
          <a:bodyPr lIns="90000" rIns="90000" tIns="45000" bIns="45000"/>
          <a:p>
            <a:r>
              <a:rPr b="0" lang="en-US" sz="1800" spc="-1" strike="noStrike">
                <a:latin typeface="Arial"/>
              </a:rPr>
              <a:t>or</a:t>
            </a:r>
            <a:endParaRPr b="0" lang="en-US" sz="1800" spc="-1" strike="noStrike">
              <a:latin typeface="Arial"/>
            </a:endParaRPr>
          </a:p>
        </p:txBody>
      </p:sp>
      <p:sp>
        <p:nvSpPr>
          <p:cNvPr id="117" name="Line 7"/>
          <p:cNvSpPr/>
          <p:nvPr/>
        </p:nvSpPr>
        <p:spPr>
          <a:xfrm flipH="1">
            <a:off x="731520" y="4846680"/>
            <a:ext cx="360" cy="639720"/>
          </a:xfrm>
          <a:prstGeom prst="line">
            <a:avLst/>
          </a:prstGeom>
          <a:ln>
            <a:solidFill>
              <a:srgbClr val="3465a4"/>
            </a:solidFill>
          </a:ln>
        </p:spPr>
        <p:style>
          <a:lnRef idx="0"/>
          <a:fillRef idx="0"/>
          <a:effectRef idx="0"/>
          <a:fontRef idx="minor"/>
        </p:style>
      </p:sp>
      <p:sp>
        <p:nvSpPr>
          <p:cNvPr id="118" name="Line 8"/>
          <p:cNvSpPr/>
          <p:nvPr/>
        </p:nvSpPr>
        <p:spPr>
          <a:xfrm>
            <a:off x="731880" y="5486400"/>
            <a:ext cx="10789560" cy="0"/>
          </a:xfrm>
          <a:prstGeom prst="line">
            <a:avLst/>
          </a:prstGeom>
          <a:ln>
            <a:solidFill>
              <a:srgbClr val="000000"/>
            </a:solidFill>
          </a:ln>
        </p:spPr>
        <p:style>
          <a:lnRef idx="0"/>
          <a:fillRef idx="0"/>
          <a:effectRef idx="0"/>
          <a:fontRef idx="minor"/>
        </p:style>
      </p:sp>
      <p:sp>
        <p:nvSpPr>
          <p:cNvPr id="119" name="Line 9"/>
          <p:cNvSpPr/>
          <p:nvPr/>
        </p:nvSpPr>
        <p:spPr>
          <a:xfrm>
            <a:off x="11430000" y="4846680"/>
            <a:ext cx="0" cy="639720"/>
          </a:xfrm>
          <a:prstGeom prst="line">
            <a:avLst/>
          </a:prstGeom>
          <a:ln>
            <a:solidFill>
              <a:srgbClr val="000000"/>
            </a:solidFill>
          </a:ln>
        </p:spPr>
        <p:style>
          <a:lnRef idx="0"/>
          <a:fillRef idx="0"/>
          <a:effectRef idx="0"/>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20" name="CustomShape 1"/>
          <p:cNvSpPr/>
          <p:nvPr/>
        </p:nvSpPr>
        <p:spPr>
          <a:xfrm>
            <a:off x="1162080" y="243000"/>
            <a:ext cx="10055880" cy="144684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32" strike="noStrike">
                <a:solidFill>
                  <a:srgbClr val="404040"/>
                </a:solidFill>
                <a:latin typeface="Calibri Light"/>
                <a:ea typeface="DejaVu Sans"/>
              </a:rPr>
              <a:t>Previously built models</a:t>
            </a:r>
            <a:endParaRPr b="0" lang="en-US" sz="4800" spc="-1" strike="noStrike">
              <a:latin typeface="Arial"/>
            </a:endParaRPr>
          </a:p>
        </p:txBody>
      </p:sp>
      <p:sp>
        <p:nvSpPr>
          <p:cNvPr id="121" name="CustomShape 2"/>
          <p:cNvSpPr/>
          <p:nvPr/>
        </p:nvSpPr>
        <p:spPr>
          <a:xfrm>
            <a:off x="1809360" y="4243680"/>
            <a:ext cx="9301680" cy="2559600"/>
          </a:xfrm>
          <a:prstGeom prst="rect">
            <a:avLst/>
          </a:prstGeom>
          <a:noFill/>
          <a:ln>
            <a:noFill/>
          </a:ln>
        </p:spPr>
        <p:style>
          <a:lnRef idx="0"/>
          <a:fillRef idx="0"/>
          <a:effectRef idx="0"/>
          <a:fontRef idx="minor"/>
        </p:style>
        <p:txBody>
          <a:bodyPr lIns="0" rIns="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122" name="Picture 5" descr=""/>
          <p:cNvPicPr/>
          <p:nvPr/>
        </p:nvPicPr>
        <p:blipFill>
          <a:blip r:embed="rId1"/>
          <a:stretch/>
        </p:blipFill>
        <p:spPr>
          <a:xfrm>
            <a:off x="10143360" y="3857760"/>
            <a:ext cx="1074600" cy="1074600"/>
          </a:xfrm>
          <a:prstGeom prst="rect">
            <a:avLst/>
          </a:prstGeom>
          <a:ln>
            <a:noFill/>
          </a:ln>
        </p:spPr>
      </p:pic>
      <p:sp>
        <p:nvSpPr>
          <p:cNvPr id="123" name="CustomShape 3"/>
          <p:cNvSpPr/>
          <p:nvPr/>
        </p:nvSpPr>
        <p:spPr>
          <a:xfrm>
            <a:off x="2654280" y="2568240"/>
            <a:ext cx="6573960" cy="9111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Dynamic </a:t>
            </a:r>
            <a:r>
              <a:rPr b="1" lang="en-US" sz="1800" spc="-1" strike="noStrike">
                <a:solidFill>
                  <a:srgbClr val="000000"/>
                </a:solidFill>
                <a:latin typeface="Calibri"/>
                <a:ea typeface="DejaVu Sans"/>
              </a:rPr>
              <a:t>ABM/EBM</a:t>
            </a:r>
            <a:r>
              <a:rPr b="0" lang="en-US" sz="1800" spc="-1" strike="noStrike">
                <a:solidFill>
                  <a:srgbClr val="000000"/>
                </a:solidFill>
                <a:latin typeface="Calibri"/>
                <a:ea typeface="DejaVu Sans"/>
              </a:rPr>
              <a:t> computational frameworks simulating </a:t>
            </a:r>
            <a:endParaRPr b="0" lang="en-US" sz="1800" spc="-1" strike="noStrike">
              <a:latin typeface="Arial"/>
            </a:endParaRPr>
          </a:p>
          <a:p>
            <a:pPr>
              <a:lnSpc>
                <a:spcPct val="100000"/>
              </a:lnSpc>
            </a:pPr>
            <a:r>
              <a:rPr b="1" lang="en-US" sz="1800" spc="-1" strike="noStrike">
                <a:solidFill>
                  <a:srgbClr val="000000"/>
                </a:solidFill>
                <a:latin typeface="Calibri"/>
                <a:ea typeface="DejaVu Sans"/>
              </a:rPr>
              <a:t>cutaneous</a:t>
            </a:r>
            <a:r>
              <a:rPr b="0" lang="en-US" sz="1800" spc="-1" strike="noStrike">
                <a:solidFill>
                  <a:srgbClr val="000000"/>
                </a:solidFill>
                <a:latin typeface="Calibri"/>
                <a:ea typeface="DejaVu Sans"/>
              </a:rPr>
              <a:t> </a:t>
            </a:r>
            <a:r>
              <a:rPr b="1" lang="en-US" sz="1800" spc="-1" strike="noStrike">
                <a:solidFill>
                  <a:srgbClr val="000000"/>
                </a:solidFill>
                <a:latin typeface="Calibri"/>
                <a:ea typeface="DejaVu Sans"/>
              </a:rPr>
              <a:t>wound healing </a:t>
            </a:r>
            <a:r>
              <a:rPr b="0" lang="en-US" sz="1800" spc="-1" strike="noStrike">
                <a:solidFill>
                  <a:srgbClr val="000000"/>
                </a:solidFill>
                <a:latin typeface="Calibri"/>
                <a:ea typeface="DejaVu Sans"/>
              </a:rPr>
              <a:t>(Inflammation, Proliferation, Remodeling) </a:t>
            </a:r>
            <a:endParaRPr b="0" lang="en-US" sz="1800" spc="-1" strike="noStrike">
              <a:latin typeface="Arial"/>
            </a:endParaRPr>
          </a:p>
          <a:p>
            <a:pPr>
              <a:lnSpc>
                <a:spcPct val="100000"/>
              </a:lnSpc>
            </a:pPr>
            <a:endParaRPr b="0" lang="en-US" sz="1800" spc="-1" strike="noStrike">
              <a:latin typeface="Arial"/>
            </a:endParaRPr>
          </a:p>
        </p:txBody>
      </p:sp>
      <p:pic>
        <p:nvPicPr>
          <p:cNvPr id="124" name="Picture 10" descr=""/>
          <p:cNvPicPr/>
          <p:nvPr/>
        </p:nvPicPr>
        <p:blipFill>
          <a:blip r:embed="rId2"/>
          <a:stretch/>
        </p:blipFill>
        <p:spPr>
          <a:xfrm>
            <a:off x="1162080" y="2196720"/>
            <a:ext cx="1292400" cy="1292400"/>
          </a:xfrm>
          <a:prstGeom prst="rect">
            <a:avLst/>
          </a:prstGeom>
          <a:ln>
            <a:noFill/>
          </a:ln>
        </p:spPr>
      </p:pic>
      <p:sp>
        <p:nvSpPr>
          <p:cNvPr id="125" name="CustomShape 4"/>
          <p:cNvSpPr/>
          <p:nvPr/>
        </p:nvSpPr>
        <p:spPr>
          <a:xfrm>
            <a:off x="3984120" y="4150440"/>
            <a:ext cx="6209280" cy="9111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Dynamic </a:t>
            </a:r>
            <a:r>
              <a:rPr b="1" lang="en-US" sz="1800" spc="-1" strike="noStrike">
                <a:solidFill>
                  <a:srgbClr val="000000"/>
                </a:solidFill>
                <a:latin typeface="Calibri"/>
                <a:ea typeface="DejaVu Sans"/>
              </a:rPr>
              <a:t>EBM</a:t>
            </a:r>
            <a:r>
              <a:rPr b="0" lang="en-US" sz="1800" spc="-1" strike="noStrike">
                <a:solidFill>
                  <a:srgbClr val="000000"/>
                </a:solidFill>
                <a:latin typeface="Calibri"/>
                <a:ea typeface="DejaVu Sans"/>
              </a:rPr>
              <a:t> computational </a:t>
            </a:r>
            <a:r>
              <a:rPr b="1" lang="en-US" sz="1800" spc="-1" strike="noStrike">
                <a:solidFill>
                  <a:srgbClr val="000000"/>
                </a:solidFill>
                <a:latin typeface="Calibri"/>
                <a:ea typeface="DejaVu Sans"/>
              </a:rPr>
              <a:t>Alkaline Phosphatase (AP) models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to study the </a:t>
            </a:r>
            <a:r>
              <a:rPr b="1" lang="en-US" sz="1800" spc="-1" strike="noStrike">
                <a:solidFill>
                  <a:srgbClr val="000000"/>
                </a:solidFill>
                <a:latin typeface="Calibri"/>
                <a:ea typeface="DejaVu Sans"/>
              </a:rPr>
              <a:t>immune response </a:t>
            </a:r>
            <a:r>
              <a:rPr b="0" lang="en-US" sz="1800" spc="-1" strike="noStrike">
                <a:solidFill>
                  <a:srgbClr val="000000"/>
                </a:solidFill>
                <a:latin typeface="Calibri"/>
                <a:ea typeface="DejaVu Sans"/>
              </a:rPr>
              <a:t>process in wound healing.  </a:t>
            </a:r>
            <a:endParaRPr b="0" lang="en-US" sz="1800" spc="-1" strike="noStrike">
              <a:latin typeface="Arial"/>
            </a:endParaRPr>
          </a:p>
          <a:p>
            <a:pPr>
              <a:lnSpc>
                <a:spcPct val="100000"/>
              </a:lnSpc>
            </a:pPr>
            <a:endParaRPr b="0" lang="en-US" sz="1800" spc="-1" strike="noStrike">
              <a:latin typeface="Arial"/>
            </a:endParaRPr>
          </a:p>
        </p:txBody>
      </p:sp>
      <p:sp>
        <p:nvSpPr>
          <p:cNvPr id="126" name="Line 5"/>
          <p:cNvSpPr/>
          <p:nvPr/>
        </p:nvSpPr>
        <p:spPr>
          <a:xfrm>
            <a:off x="1161720" y="1692360"/>
            <a:ext cx="5585760" cy="360"/>
          </a:xfrm>
          <a:prstGeom prst="line">
            <a:avLst/>
          </a:prstGeom>
          <a:ln>
            <a:round/>
          </a:ln>
        </p:spPr>
        <p:style>
          <a:lnRef idx="3">
            <a:schemeClr val="accent2"/>
          </a:lnRef>
          <a:fillRef idx="0">
            <a:schemeClr val="accent2"/>
          </a:fillRef>
          <a:effectRef idx="2">
            <a:schemeClr val="accent2"/>
          </a:effectRef>
          <a:fontRef idx="minor"/>
        </p:style>
      </p:sp>
      <p:sp>
        <p:nvSpPr>
          <p:cNvPr id="127" name="Line 6"/>
          <p:cNvSpPr/>
          <p:nvPr/>
        </p:nvSpPr>
        <p:spPr>
          <a:xfrm>
            <a:off x="1217520" y="3614400"/>
            <a:ext cx="1183320" cy="360"/>
          </a:xfrm>
          <a:prstGeom prst="line">
            <a:avLst/>
          </a:prstGeom>
          <a:ln>
            <a:round/>
          </a:ln>
        </p:spPr>
        <p:style>
          <a:lnRef idx="3">
            <a:schemeClr val="accent2"/>
          </a:lnRef>
          <a:fillRef idx="0">
            <a:schemeClr val="accent2"/>
          </a:fillRef>
          <a:effectRef idx="2">
            <a:schemeClr val="accent2"/>
          </a:effectRef>
          <a:fontRef idx="minor"/>
        </p:style>
      </p:sp>
      <p:sp>
        <p:nvSpPr>
          <p:cNvPr id="128" name="Line 7"/>
          <p:cNvSpPr/>
          <p:nvPr/>
        </p:nvSpPr>
        <p:spPr>
          <a:xfrm>
            <a:off x="10143000" y="5073840"/>
            <a:ext cx="118332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548640" y="365760"/>
            <a:ext cx="10880640" cy="13694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The AP model</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640080" y="548640"/>
            <a:ext cx="10970640" cy="522756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Arial"/>
                <a:ea typeface="Calibri"/>
              </a:rPr>
              <a:t>There are several validated models which simulate one or two of the phases of wound healing.  Almost all of these models use the same cell populations as the AP model, e.g. pro/anti inflammatory cytokines, activated/resting macrophages etc.  However, these models only consider the immune system indirectly, while usually explicitly referring to the specific cytokines that activated macrophages release such as TGF-</a:t>
            </a:r>
            <a:r>
              <a:rPr b="0" lang="en-US" sz="2200" spc="-1" strike="noStrike">
                <a:solidFill>
                  <a:srgbClr val="000000"/>
                </a:solidFill>
                <a:latin typeface="Liberation Serif;Times New Roman"/>
                <a:ea typeface="Calibri"/>
              </a:rPr>
              <a:t>β</a:t>
            </a:r>
            <a:r>
              <a:rPr b="0" lang="en-US" sz="2200" spc="-1" strike="noStrike">
                <a:solidFill>
                  <a:srgbClr val="000000"/>
                </a:solidFill>
                <a:latin typeface="Arial"/>
                <a:ea typeface="Calibri"/>
              </a:rPr>
              <a:t>, TNF-</a:t>
            </a:r>
            <a:r>
              <a:rPr b="0" lang="en-US" sz="2200" spc="-1" strike="noStrike">
                <a:solidFill>
                  <a:srgbClr val="000000"/>
                </a:solidFill>
                <a:latin typeface="Liberation Serif;Times New Roman"/>
                <a:ea typeface="Calibri"/>
              </a:rPr>
              <a:t>α and interleukins.  </a:t>
            </a:r>
            <a:endParaRPr b="0" lang="en-US" sz="2200" spc="-1" strike="noStrike">
              <a:latin typeface="Arial"/>
            </a:endParaRPr>
          </a:p>
          <a:p>
            <a:pPr>
              <a:lnSpc>
                <a:spcPct val="100000"/>
              </a:lnSpc>
            </a:pPr>
            <a:endParaRPr b="0" lang="en-US" sz="2200" spc="-1" strike="noStrike">
              <a:latin typeface="Arial"/>
            </a:endParaRPr>
          </a:p>
          <a:p>
            <a:pPr>
              <a:lnSpc>
                <a:spcPct val="100000"/>
              </a:lnSpc>
            </a:pPr>
            <a:r>
              <a:rPr b="0" lang="en-US" sz="2200" spc="-1" strike="noStrike">
                <a:solidFill>
                  <a:srgbClr val="000000"/>
                </a:solidFill>
                <a:latin typeface="Liberation Serif;Times New Roman"/>
                <a:ea typeface="Calibri"/>
              </a:rPr>
              <a:t>Several of the papers, have validated collagen deposit rates in the presence of inflammatory signals and chemokines, but rely on accurate tissue and blood composition.  Essentially, if we can connect the immune system to the specific cytokines involved in almost all aspects of the healing process (TGFB,FGF,PDGF, VEGF, TNFa, IL), much of the legwork has actually been done by these papers.</a:t>
            </a:r>
            <a:endParaRPr b="0" lang="en-US" sz="2200" spc="-1" strike="noStrike">
              <a:latin typeface="Arial"/>
            </a:endParaRPr>
          </a:p>
          <a:p>
            <a:pPr>
              <a:lnSpc>
                <a:spcPct val="100000"/>
              </a:lnSpc>
            </a:pPr>
            <a:r>
              <a:rPr b="0" lang="en-US" sz="2200" spc="-1" strike="noStrike">
                <a:solidFill>
                  <a:srgbClr val="000000"/>
                </a:solidFill>
                <a:latin typeface="Liberation Serif;Times New Roman"/>
                <a:ea typeface="Calibri"/>
              </a:rPr>
              <a:t>  </a:t>
            </a:r>
            <a:endParaRPr b="0" lang="en-US" sz="2200" spc="-1" strike="noStrike">
              <a:latin typeface="Arial"/>
            </a:endParaRPr>
          </a:p>
          <a:p>
            <a:pPr>
              <a:lnSpc>
                <a:spcPct val="100000"/>
              </a:lnSpc>
            </a:pPr>
            <a:r>
              <a:rPr b="0" lang="en-US" sz="2200" spc="-1" strike="noStrike">
                <a:solidFill>
                  <a:srgbClr val="000000"/>
                </a:solidFill>
                <a:latin typeface="Liberation Serif;Times New Roman"/>
                <a:ea typeface="Calibri"/>
              </a:rPr>
              <a:t>If we can integrate the AP model with inflammation models that refer to specific cytokines and validate this, extending the model for the proliferation, contraction, and re-epitheliasation should not pose too much of an issue.  Angiogenesis may prove more of a challenge, however, may be crucial to capture the exposure to the blood supply (and therefore HIIS co-evolution).   </a:t>
            </a:r>
            <a:r>
              <a:rPr b="0" lang="en-US" sz="1200" spc="-1" strike="noStrike">
                <a:solidFill>
                  <a:srgbClr val="000000"/>
                </a:solidFill>
                <a:latin typeface="Liberation Serif;Times New Roman"/>
                <a:ea typeface="Calibri"/>
              </a:rPr>
              <a:t>    </a:t>
            </a:r>
            <a:endParaRPr b="0" lang="en-US" sz="12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914400" y="457200"/>
            <a:ext cx="10147680" cy="1879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TGF-beta</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It is part of almost all processes of wound healing except angiogenesis, and will perhaps be the lynchpin of our model, getting its dynamics, interactions and levels validated and realistic in relation to the HIIS, is crucial for most stages of healing..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TGF-β (multifunctional cytokine)</a:t>
            </a:r>
            <a:endParaRPr b="0" lang="en-US" sz="1800" spc="-1" strike="noStrike">
              <a:latin typeface="Arial"/>
            </a:endParaRPr>
          </a:p>
          <a:p>
            <a:pPr>
              <a:lnSpc>
                <a:spcPct val="100000"/>
              </a:lnSpc>
            </a:pPr>
            <a:r>
              <a:rPr b="0" lang="en-US" sz="1800" spc="-1" strike="noStrike">
                <a:solidFill>
                  <a:srgbClr val="000000"/>
                </a:solidFill>
                <a:latin typeface="Arial"/>
                <a:ea typeface="DejaVu Sans"/>
              </a:rPr>
              <a:t>Released by macrophages</a:t>
            </a:r>
            <a:endParaRPr b="0" lang="en-US" sz="1800" spc="-1" strike="noStrike">
              <a:latin typeface="Arial"/>
            </a:endParaRPr>
          </a:p>
          <a:p>
            <a:pPr>
              <a:lnSpc>
                <a:spcPct val="100000"/>
              </a:lnSpc>
            </a:pPr>
            <a:r>
              <a:rPr b="0" lang="en-US" sz="1800" spc="-1" strike="noStrike">
                <a:solidFill>
                  <a:srgbClr val="000000"/>
                </a:solidFill>
                <a:latin typeface="Arial"/>
                <a:ea typeface="DejaVu Sans"/>
              </a:rPr>
              <a:t>Attracts macrophages and fibroblasts</a:t>
            </a:r>
            <a:endParaRPr b="0" lang="en-US" sz="1800" spc="-1" strike="noStrike">
              <a:latin typeface="Arial"/>
            </a:endParaRPr>
          </a:p>
          <a:p>
            <a:pPr>
              <a:lnSpc>
                <a:spcPct val="100000"/>
              </a:lnSpc>
            </a:pPr>
            <a:r>
              <a:rPr b="0" lang="en-US" sz="1800" spc="-1" strike="noStrike">
                <a:solidFill>
                  <a:srgbClr val="000000"/>
                </a:solidFill>
                <a:latin typeface="Arial"/>
                <a:ea typeface="DejaVu Sans"/>
              </a:rPr>
              <a:t>Stimulates resting monocytes – upregulates inflammatory response</a:t>
            </a:r>
            <a:endParaRPr b="0" lang="en-US" sz="1800" spc="-1" strike="noStrike">
              <a:latin typeface="Arial"/>
            </a:endParaRPr>
          </a:p>
          <a:p>
            <a:pPr>
              <a:lnSpc>
                <a:spcPct val="100000"/>
              </a:lnSpc>
            </a:pPr>
            <a:r>
              <a:rPr b="0" lang="en-US" sz="1800" spc="-1" strike="noStrike">
                <a:solidFill>
                  <a:srgbClr val="000000"/>
                </a:solidFill>
                <a:latin typeface="Arial"/>
                <a:ea typeface="DejaVu Sans"/>
              </a:rPr>
              <a:t>While also </a:t>
            </a:r>
            <a:r>
              <a:rPr b="1" i="1" lang="en-US" sz="1800" spc="-1" strike="noStrike">
                <a:solidFill>
                  <a:srgbClr val="000000"/>
                </a:solidFill>
                <a:latin typeface="Arial"/>
                <a:ea typeface="DejaVu Sans"/>
              </a:rPr>
              <a:t>downregulating </a:t>
            </a:r>
            <a:r>
              <a:rPr b="0" lang="en-US" sz="1800" spc="-1" strike="noStrike">
                <a:solidFill>
                  <a:srgbClr val="000000"/>
                </a:solidFill>
                <a:latin typeface="Arial"/>
                <a:ea typeface="DejaVu Sans"/>
              </a:rPr>
              <a:t>cytokine production in monocytes and macrophages</a:t>
            </a:r>
            <a:endParaRPr b="0" lang="en-US" sz="1800" spc="-1" strike="noStrike">
              <a:latin typeface="Arial"/>
            </a:endParaRPr>
          </a:p>
          <a:p>
            <a:pPr>
              <a:lnSpc>
                <a:spcPct val="100000"/>
              </a:lnSpc>
            </a:pPr>
            <a:r>
              <a:rPr b="0" lang="en-US" sz="1800" spc="-1" strike="noStrike">
                <a:solidFill>
                  <a:srgbClr val="000000"/>
                </a:solidFill>
                <a:latin typeface="Arial"/>
                <a:ea typeface="DejaVu Sans"/>
              </a:rPr>
              <a:t>inhibits activated macrophages</a:t>
            </a:r>
            <a:endParaRPr b="0" lang="en-US" sz="1800" spc="-1" strike="noStrike">
              <a:latin typeface="Arial"/>
            </a:endParaRPr>
          </a:p>
          <a:p>
            <a:pPr>
              <a:lnSpc>
                <a:spcPct val="100000"/>
              </a:lnSpc>
            </a:pPr>
            <a:r>
              <a:rPr b="0" lang="en-US" sz="1800" spc="-1" strike="noStrike">
                <a:solidFill>
                  <a:srgbClr val="000000"/>
                </a:solidFill>
                <a:latin typeface="Arial"/>
                <a:ea typeface="DejaVu Sans"/>
              </a:rPr>
              <a:t>Excessive action may be responsible for tissue damage from scarring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Maybe talk about some other key cytokines here ... </a:t>
            </a:r>
            <a:endParaRPr b="0" lang="en-US" sz="18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Retrospect</Template>
  <TotalTime>2506</TotalTime>
  <Application>LibreOffice/6.0.7.3$Linux_X86_64 LibreOffice_project/00m0$Build-3</Application>
  <Words>1226</Words>
  <Paragraphs>230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2019-05-13T08:46:48Z</dcterms:created>
  <dc:creator>Mark d. Boer</dc:creator>
  <dc:description/>
  <dc:language>en-US</dc:language>
  <cp:lastModifiedBy/>
  <dcterms:modified xsi:type="dcterms:W3CDTF">2019-05-18T20:03:04Z</dcterms:modified>
  <cp:revision>99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11</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